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Bai Jamjuree SemiBold"/>
      <p:regular r:id="rId22"/>
      <p:bold r:id="rId23"/>
      <p:italic r:id="rId24"/>
      <p:boldItalic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Bai Jamjuree"/>
      <p:regular r:id="rId34"/>
      <p:bold r:id="rId35"/>
      <p:italic r:id="rId36"/>
      <p:boldItalic r:id="rId37"/>
    </p:embeddedFont>
    <p:embeddedFont>
      <p:font typeface="Montserrat Light"/>
      <p:regular r:id="rId38"/>
      <p:bold r:id="rId39"/>
      <p:italic r:id="rId40"/>
      <p:boldItalic r:id="rId41"/>
    </p:embeddedFont>
    <p:embeddedFont>
      <p:font typeface="Bai Jamjuree Medium"/>
      <p:regular r:id="rId42"/>
      <p:bold r:id="rId43"/>
      <p:italic r:id="rId44"/>
      <p:boldItalic r:id="rId45"/>
    </p:embeddedFont>
    <p:embeddedFont>
      <p:font typeface="Bai Jamjuree Ligh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italic.fntdata"/><Relationship Id="rId42" Type="http://schemas.openxmlformats.org/officeDocument/2006/relationships/font" Target="fonts/BaiJamjureeMedium-regular.fntdata"/><Relationship Id="rId41" Type="http://schemas.openxmlformats.org/officeDocument/2006/relationships/font" Target="fonts/MontserratLight-boldItalic.fntdata"/><Relationship Id="rId44" Type="http://schemas.openxmlformats.org/officeDocument/2006/relationships/font" Target="fonts/BaiJamjureeMedium-italic.fntdata"/><Relationship Id="rId43" Type="http://schemas.openxmlformats.org/officeDocument/2006/relationships/font" Target="fonts/BaiJamjureeMedium-bold.fntdata"/><Relationship Id="rId46" Type="http://schemas.openxmlformats.org/officeDocument/2006/relationships/font" Target="fonts/BaiJamjureeLight-regular.fntdata"/><Relationship Id="rId45" Type="http://schemas.openxmlformats.org/officeDocument/2006/relationships/font" Target="fonts/BaiJamjureeMedium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BaiJamjureeLight-italic.fntdata"/><Relationship Id="rId47" Type="http://schemas.openxmlformats.org/officeDocument/2006/relationships/font" Target="fonts/BaiJamjureeLight-bold.fntdata"/><Relationship Id="rId49" Type="http://schemas.openxmlformats.org/officeDocument/2006/relationships/font" Target="fonts/BaiJamjuree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33" Type="http://schemas.openxmlformats.org/officeDocument/2006/relationships/font" Target="fonts/Montserrat-boldItalic.fntdata"/><Relationship Id="rId32" Type="http://schemas.openxmlformats.org/officeDocument/2006/relationships/font" Target="fonts/Montserrat-italic.fntdata"/><Relationship Id="rId35" Type="http://schemas.openxmlformats.org/officeDocument/2006/relationships/font" Target="fonts/BaiJamjuree-bold.fntdata"/><Relationship Id="rId34" Type="http://schemas.openxmlformats.org/officeDocument/2006/relationships/font" Target="fonts/BaiJamjuree-regular.fntdata"/><Relationship Id="rId37" Type="http://schemas.openxmlformats.org/officeDocument/2006/relationships/font" Target="fonts/BaiJamjuree-boldItalic.fntdata"/><Relationship Id="rId36" Type="http://schemas.openxmlformats.org/officeDocument/2006/relationships/font" Target="fonts/BaiJamjuree-italic.fntdata"/><Relationship Id="rId39" Type="http://schemas.openxmlformats.org/officeDocument/2006/relationships/font" Target="fonts/MontserratLight-bold.fntdata"/><Relationship Id="rId38" Type="http://schemas.openxmlformats.org/officeDocument/2006/relationships/font" Target="fonts/MontserratLight-regular.fntdata"/><Relationship Id="rId20" Type="http://schemas.openxmlformats.org/officeDocument/2006/relationships/slide" Target="slides/slide15.xml"/><Relationship Id="rId22" Type="http://schemas.openxmlformats.org/officeDocument/2006/relationships/font" Target="fonts/BaiJamjureeSemiBold-regular.fntdata"/><Relationship Id="rId21" Type="http://schemas.openxmlformats.org/officeDocument/2006/relationships/slide" Target="slides/slide16.xml"/><Relationship Id="rId24" Type="http://schemas.openxmlformats.org/officeDocument/2006/relationships/font" Target="fonts/BaiJamjureeSemiBold-italic.fntdata"/><Relationship Id="rId23" Type="http://schemas.openxmlformats.org/officeDocument/2006/relationships/font" Target="fonts/BaiJamjureeSemiBold-bold.fntdata"/><Relationship Id="rId26" Type="http://schemas.openxmlformats.org/officeDocument/2006/relationships/font" Target="fonts/Roboto-regular.fntdata"/><Relationship Id="rId25" Type="http://schemas.openxmlformats.org/officeDocument/2006/relationships/font" Target="fonts/BaiJamjureeSemiBold-boldItalic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29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cb326b9a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cb326b9a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7d39942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7d39942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c80c20b5d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c80c20b5d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8c80c20b5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8c80c20b5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c80c20b5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c80c20b5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8c80c20b5d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8c80c20b5d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8c80c20b5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8c80c20b5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/>
              <a:t>Project insights? Is er nog niet</a:t>
            </a:r>
            <a:br>
              <a:rPr lang="nl" sz="1000"/>
            </a:br>
            <a:r>
              <a:rPr lang="nl" sz="1000"/>
              <a:t>Finalized projects archive?? Is ook nog niet vormgegeven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8c80c20b5d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8c80c20b5d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/>
              <a:t>Project insights? Is er nog niet</a:t>
            </a:r>
            <a:br>
              <a:rPr lang="nl" sz="1000"/>
            </a:br>
            <a:r>
              <a:rPr lang="nl" sz="1000"/>
              <a:t>Finalized projects archive?? Is ook nog niet vormgegeven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c80c20b5d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8c80c20b5d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c80c20b5d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8c80c20b5d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8c80c20b5d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8c80c20b5d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c80c20b5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8c80c20b5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8c80c20b5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8c80c20b5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8c80c20b5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8c80c20b5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be197679a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be197679a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8c80c20b5d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8c80c20b5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6.png"/><Relationship Id="rId6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505188" y="1484575"/>
            <a:ext cx="41337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Overview</a:t>
            </a:r>
            <a:endParaRPr b="1" sz="3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 delivery for</a:t>
            </a:r>
            <a:br>
              <a:rPr b="1" lang="nl" sz="3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3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Rikx portal</a:t>
            </a:r>
            <a:endParaRPr b="1" sz="3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5" y="4067175"/>
            <a:ext cx="9144000" cy="10764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14325" y="4295700"/>
            <a:ext cx="30480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lt1"/>
                </a:solidFill>
                <a:latin typeface="Bai Jamjuree SemiBold"/>
                <a:ea typeface="Bai Jamjuree SemiBold"/>
                <a:cs typeface="Bai Jamjuree SemiBold"/>
                <a:sym typeface="Bai Jamjuree SemiBold"/>
              </a:rPr>
              <a:t>Project delivery</a:t>
            </a:r>
            <a:endParaRPr sz="2100">
              <a:solidFill>
                <a:srgbClr val="FFFFFF"/>
              </a:solidFill>
              <a:latin typeface="Bai Jamjuree SemiBold"/>
              <a:ea typeface="Bai Jamjuree SemiBold"/>
              <a:cs typeface="Bai Jamjuree SemiBold"/>
              <a:sym typeface="Bai Jamjuree SemiBold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625" y="373900"/>
            <a:ext cx="1476375" cy="4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5" y="323850"/>
            <a:ext cx="142875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715000" y="4362375"/>
            <a:ext cx="30480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lt1"/>
                </a:solidFill>
                <a:latin typeface="Bai Jamjuree Medium"/>
                <a:ea typeface="Bai Jamjuree Medium"/>
                <a:cs typeface="Bai Jamjuree Medium"/>
                <a:sym typeface="Bai Jamjuree Medium"/>
              </a:rPr>
              <a:t>october 2023</a:t>
            </a:r>
            <a:endParaRPr sz="1300">
              <a:solidFill>
                <a:srgbClr val="FFFFFF"/>
              </a:solidFill>
              <a:latin typeface="Bai Jamjuree Medium"/>
              <a:ea typeface="Bai Jamjuree Medium"/>
              <a:cs typeface="Bai Jamjuree Medium"/>
              <a:sym typeface="Bai Jamjuree Medium"/>
            </a:endParaRPr>
          </a:p>
        </p:txBody>
      </p:sp>
      <p:sp>
        <p:nvSpPr>
          <p:cNvPr id="61" name="Google Shape;61;p13"/>
          <p:cNvSpPr/>
          <p:nvPr/>
        </p:nvSpPr>
        <p:spPr>
          <a:xfrm flipH="1">
            <a:off x="6900172" y="1913429"/>
            <a:ext cx="267421" cy="840464"/>
          </a:xfrm>
          <a:custGeom>
            <a:rect b="b" l="l" r="r" t="t"/>
            <a:pathLst>
              <a:path extrusionOk="0" h="1788222" w="568980">
                <a:moveTo>
                  <a:pt x="0" y="0"/>
                </a:moveTo>
                <a:lnTo>
                  <a:pt x="568980" y="0"/>
                </a:lnTo>
                <a:lnTo>
                  <a:pt x="568980" y="1788221"/>
                </a:lnTo>
                <a:lnTo>
                  <a:pt x="0" y="1788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" name="Google Shape;62;p13"/>
          <p:cNvSpPr/>
          <p:nvPr/>
        </p:nvSpPr>
        <p:spPr>
          <a:xfrm>
            <a:off x="1976474" y="1913425"/>
            <a:ext cx="267421" cy="840464"/>
          </a:xfrm>
          <a:custGeom>
            <a:rect b="b" l="l" r="r" t="t"/>
            <a:pathLst>
              <a:path extrusionOk="0" h="1788222" w="568980">
                <a:moveTo>
                  <a:pt x="0" y="0"/>
                </a:moveTo>
                <a:lnTo>
                  <a:pt x="568980" y="0"/>
                </a:lnTo>
                <a:lnTo>
                  <a:pt x="568980" y="1788221"/>
                </a:lnTo>
                <a:lnTo>
                  <a:pt x="0" y="1788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/>
          <p:nvPr/>
        </p:nvSpPr>
        <p:spPr>
          <a:xfrm>
            <a:off x="548812" y="-924"/>
            <a:ext cx="8595185" cy="5145344"/>
          </a:xfrm>
          <a:custGeom>
            <a:rect b="b" l="l" r="r" t="t"/>
            <a:pathLst>
              <a:path extrusionOk="0" h="9106804" w="13643151">
                <a:moveTo>
                  <a:pt x="0" y="0"/>
                </a:moveTo>
                <a:lnTo>
                  <a:pt x="13643151" y="0"/>
                </a:lnTo>
                <a:lnTo>
                  <a:pt x="13643151" y="9106803"/>
                </a:lnTo>
                <a:lnTo>
                  <a:pt x="0" y="9106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" name="Google Shape;68;p14"/>
          <p:cNvSpPr/>
          <p:nvPr/>
        </p:nvSpPr>
        <p:spPr>
          <a:xfrm>
            <a:off x="19050" y="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322425" y="1119675"/>
            <a:ext cx="40971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What is the Rikx solution?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322425" y="1642950"/>
            <a:ext cx="45354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Rikx provides all the tools to bring the community together and help local initiatives grow. Everything in one platform to real-time track the progress and results and measure the local impact.</a:t>
            </a: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22425" y="3187975"/>
            <a:ext cx="45354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6 modules to help you automate, track and measure local impact.</a:t>
            </a:r>
            <a:endParaRPr b="1" sz="2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341475" y="15402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Milestones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| Timeline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Specification of work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393275" y="4232375"/>
            <a:ext cx="2656200" cy="77310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>
            <a:off x="3246925" y="4232375"/>
            <a:ext cx="2656200" cy="77310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6057075" y="4232375"/>
            <a:ext cx="2546100" cy="77310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331950" y="1311725"/>
            <a:ext cx="2814900" cy="11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Milestone 1: </a:t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Set-up basic branded portal</a:t>
            </a:r>
            <a:r>
              <a:rPr b="1" lang="nl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(Rikx)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nl" sz="900">
                <a:latin typeface="Montserrat"/>
                <a:ea typeface="Montserrat"/>
                <a:cs typeface="Montserrat"/>
                <a:sym typeface="Montserrat"/>
              </a:rPr>
              <a:t>2 weeks after project kick-off</a:t>
            </a:r>
            <a:endParaRPr i="1"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3203250" y="1311713"/>
            <a:ext cx="2701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Milestone 2: </a:t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Configure modules</a:t>
            </a:r>
            <a:br>
              <a:rPr b="1" lang="nl" sz="12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nl" sz="1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</a:t>
            </a:r>
            <a:r>
              <a:rPr lang="nl" sz="120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Client &amp; Rikx)</a:t>
            </a:r>
            <a:endParaRPr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2 - </a:t>
            </a:r>
            <a:r>
              <a:rPr i="1" lang="nl" sz="900">
                <a:latin typeface="Montserrat"/>
                <a:ea typeface="Montserrat"/>
                <a:cs typeface="Montserrat"/>
                <a:sym typeface="Montserrat"/>
              </a:rPr>
              <a:t>4 weeks</a:t>
            </a:r>
            <a:endParaRPr i="1"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5961450" y="1251150"/>
            <a:ext cx="2546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Milestone 3: </a:t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Training on usage &amp; reporting </a:t>
            </a:r>
            <a:r>
              <a:rPr lang="nl" sz="1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(Client and Rikx)</a:t>
            </a:r>
            <a:endParaRPr sz="12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nl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i="1" lang="nl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i="1" lang="nl" sz="900">
                <a:latin typeface="Montserrat"/>
                <a:ea typeface="Montserrat"/>
                <a:cs typeface="Montserrat"/>
                <a:sym typeface="Montserrat"/>
              </a:rPr>
              <a:t>2 - 4 weeks</a:t>
            </a:r>
            <a:endParaRPr sz="9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4" name="Google Shape;84;p15"/>
          <p:cNvGrpSpPr/>
          <p:nvPr/>
        </p:nvGrpSpPr>
        <p:grpSpPr>
          <a:xfrm>
            <a:off x="3382945" y="2922765"/>
            <a:ext cx="91781" cy="411825"/>
            <a:chOff x="845575" y="2563700"/>
            <a:chExt cx="92400" cy="411825"/>
          </a:xfrm>
        </p:grpSpPr>
        <p:cxnSp>
          <p:nvCxnSpPr>
            <p:cNvPr id="85" name="Google Shape;85;p15"/>
            <p:cNvCxnSpPr/>
            <p:nvPr/>
          </p:nvCxnSpPr>
          <p:spPr>
            <a:xfrm>
              <a:off x="891775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6" name="Google Shape;86;p15"/>
            <p:cNvSpPr/>
            <p:nvPr/>
          </p:nvSpPr>
          <p:spPr>
            <a:xfrm>
              <a:off x="845575" y="2563700"/>
              <a:ext cx="92400" cy="92400"/>
            </a:xfrm>
            <a:prstGeom prst="ellipse">
              <a:avLst/>
            </a:prstGeom>
            <a:solidFill>
              <a:srgbClr val="26DAFF"/>
            </a:solidFill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15"/>
          <p:cNvGrpSpPr/>
          <p:nvPr/>
        </p:nvGrpSpPr>
        <p:grpSpPr>
          <a:xfrm>
            <a:off x="6066915" y="3202176"/>
            <a:ext cx="2592211" cy="411825"/>
            <a:chOff x="6637551" y="3079467"/>
            <a:chExt cx="2519400" cy="411825"/>
          </a:xfrm>
        </p:grpSpPr>
        <p:sp>
          <p:nvSpPr>
            <p:cNvPr id="88" name="Google Shape;88;p15"/>
            <p:cNvSpPr/>
            <p:nvPr/>
          </p:nvSpPr>
          <p:spPr>
            <a:xfrm>
              <a:off x="6637551" y="3079475"/>
              <a:ext cx="2519400" cy="133500"/>
            </a:xfrm>
            <a:prstGeom prst="rect">
              <a:avLst/>
            </a:prstGeom>
            <a:solidFill>
              <a:srgbClr val="2600FF"/>
            </a:solidFill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15"/>
            <p:cNvGrpSpPr/>
            <p:nvPr/>
          </p:nvGrpSpPr>
          <p:grpSpPr>
            <a:xfrm rot="10800000">
              <a:off x="7851045" y="3079467"/>
              <a:ext cx="92400" cy="411825"/>
              <a:chOff x="979090" y="2563700"/>
              <a:chExt cx="92400" cy="411825"/>
            </a:xfrm>
          </p:grpSpPr>
          <p:cxnSp>
            <p:nvCxnSpPr>
              <p:cNvPr id="90" name="Google Shape;90;p15"/>
              <p:cNvCxnSpPr/>
              <p:nvPr/>
            </p:nvCxnSpPr>
            <p:spPr>
              <a:xfrm>
                <a:off x="102529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2600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91" name="Google Shape;91;p15"/>
              <p:cNvSpPr/>
              <p:nvPr/>
            </p:nvSpPr>
            <p:spPr>
              <a:xfrm>
                <a:off x="979090" y="2563700"/>
                <a:ext cx="92400" cy="92400"/>
              </a:xfrm>
              <a:prstGeom prst="ellipse">
                <a:avLst/>
              </a:prstGeom>
              <a:solidFill>
                <a:srgbClr val="2600FF"/>
              </a:solidFill>
              <a:ln cap="flat" cmpd="sng" w="9525">
                <a:solidFill>
                  <a:srgbClr val="2600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2" name="Google Shape;92;p15"/>
          <p:cNvGrpSpPr/>
          <p:nvPr/>
        </p:nvGrpSpPr>
        <p:grpSpPr>
          <a:xfrm>
            <a:off x="319587" y="2297838"/>
            <a:ext cx="2742344" cy="1046763"/>
            <a:chOff x="823120" y="2184075"/>
            <a:chExt cx="2760841" cy="1046763"/>
          </a:xfrm>
        </p:grpSpPr>
        <p:sp>
          <p:nvSpPr>
            <p:cNvPr id="93" name="Google Shape;93;p15"/>
            <p:cNvSpPr/>
            <p:nvPr/>
          </p:nvSpPr>
          <p:spPr>
            <a:xfrm>
              <a:off x="933761" y="3097338"/>
              <a:ext cx="2650200" cy="133500"/>
            </a:xfrm>
            <a:prstGeom prst="rect">
              <a:avLst/>
            </a:prstGeom>
            <a:solidFill>
              <a:srgbClr val="2600FF"/>
            </a:solidFill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" name="Google Shape;94;p15"/>
            <p:cNvGrpSpPr/>
            <p:nvPr/>
          </p:nvGrpSpPr>
          <p:grpSpPr>
            <a:xfrm>
              <a:off x="823120" y="2184075"/>
              <a:ext cx="1358700" cy="1036765"/>
              <a:chOff x="823120" y="2184075"/>
              <a:chExt cx="1358700" cy="1036765"/>
            </a:xfrm>
          </p:grpSpPr>
          <p:grpSp>
            <p:nvGrpSpPr>
              <p:cNvPr id="95" name="Google Shape;95;p15"/>
              <p:cNvGrpSpPr/>
              <p:nvPr/>
            </p:nvGrpSpPr>
            <p:grpSpPr>
              <a:xfrm>
                <a:off x="1146403" y="2809015"/>
                <a:ext cx="92400" cy="411825"/>
                <a:chOff x="1110953" y="2572650"/>
                <a:chExt cx="92400" cy="411825"/>
              </a:xfrm>
            </p:grpSpPr>
            <p:cxnSp>
              <p:nvCxnSpPr>
                <p:cNvPr id="96" name="Google Shape;96;p15"/>
                <p:cNvCxnSpPr/>
                <p:nvPr/>
              </p:nvCxnSpPr>
              <p:spPr>
                <a:xfrm>
                  <a:off x="1157153" y="262507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2600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97" name="Google Shape;97;p15"/>
                <p:cNvSpPr/>
                <p:nvPr/>
              </p:nvSpPr>
              <p:spPr>
                <a:xfrm>
                  <a:off x="1110953" y="2572650"/>
                  <a:ext cx="92400" cy="92400"/>
                </a:xfrm>
                <a:prstGeom prst="ellipse">
                  <a:avLst/>
                </a:prstGeom>
                <a:solidFill>
                  <a:srgbClr val="2600FF"/>
                </a:solidFill>
                <a:ln cap="flat" cmpd="sng" w="9525">
                  <a:solidFill>
                    <a:srgbClr val="2600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8" name="Google Shape;98;p15"/>
              <p:cNvSpPr txBox="1"/>
              <p:nvPr/>
            </p:nvSpPr>
            <p:spPr>
              <a:xfrm>
                <a:off x="823120" y="2184075"/>
                <a:ext cx="1358700" cy="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900">
                    <a:latin typeface="Roboto"/>
                    <a:ea typeface="Roboto"/>
                    <a:cs typeface="Roboto"/>
                    <a:sym typeface="Roboto"/>
                  </a:rPr>
                  <a:t>Set-up portal in Rikx look-and-feel</a:t>
                </a:r>
                <a:endParaRPr sz="9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99" name="Google Shape;99;p15"/>
          <p:cNvGrpSpPr/>
          <p:nvPr/>
        </p:nvGrpSpPr>
        <p:grpSpPr>
          <a:xfrm>
            <a:off x="1126642" y="3202167"/>
            <a:ext cx="4741241" cy="451800"/>
            <a:chOff x="1651713" y="3079467"/>
            <a:chExt cx="4773222" cy="451800"/>
          </a:xfrm>
        </p:grpSpPr>
        <p:sp>
          <p:nvSpPr>
            <p:cNvPr id="100" name="Google Shape;100;p15"/>
            <p:cNvSpPr/>
            <p:nvPr/>
          </p:nvSpPr>
          <p:spPr>
            <a:xfrm>
              <a:off x="3750735" y="3079475"/>
              <a:ext cx="2674200" cy="133500"/>
            </a:xfrm>
            <a:prstGeom prst="rect">
              <a:avLst/>
            </a:prstGeom>
            <a:solidFill>
              <a:srgbClr val="26D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" name="Google Shape;101;p15"/>
            <p:cNvGrpSpPr/>
            <p:nvPr/>
          </p:nvGrpSpPr>
          <p:grpSpPr>
            <a:xfrm rot="10800000">
              <a:off x="1651713" y="3079467"/>
              <a:ext cx="92400" cy="451800"/>
              <a:chOff x="3267460" y="2523725"/>
              <a:chExt cx="92400" cy="451800"/>
            </a:xfrm>
          </p:grpSpPr>
          <p:cxnSp>
            <p:nvCxnSpPr>
              <p:cNvPr id="102" name="Google Shape;102;p15"/>
              <p:cNvCxnSpPr/>
              <p:nvPr/>
            </p:nvCxnSpPr>
            <p:spPr>
              <a:xfrm>
                <a:off x="3313672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2600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103" name="Google Shape;103;p15"/>
              <p:cNvSpPr/>
              <p:nvPr/>
            </p:nvSpPr>
            <p:spPr>
              <a:xfrm>
                <a:off x="3267460" y="2523725"/>
                <a:ext cx="92400" cy="92400"/>
              </a:xfrm>
              <a:prstGeom prst="ellipse">
                <a:avLst/>
              </a:prstGeom>
              <a:solidFill>
                <a:srgbClr val="2600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4" name="Google Shape;104;p15"/>
          <p:cNvSpPr txBox="1"/>
          <p:nvPr/>
        </p:nvSpPr>
        <p:spPr>
          <a:xfrm>
            <a:off x="606175" y="3709100"/>
            <a:ext cx="12822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900">
                <a:latin typeface="Roboto"/>
                <a:ea typeface="Roboto"/>
                <a:cs typeface="Roboto"/>
                <a:sym typeface="Roboto"/>
              </a:rPr>
              <a:t>Add users and configure access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1811488" y="2297838"/>
            <a:ext cx="14457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Configure domain, email and security settings</a:t>
            </a:r>
            <a:r>
              <a:rPr lang="nl" sz="900">
                <a:latin typeface="Roboto"/>
                <a:ea typeface="Roboto"/>
                <a:cs typeface="Roboto"/>
                <a:sym typeface="Roboto"/>
              </a:rPr>
              <a:t>.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6" name="Google Shape;106;p15"/>
          <p:cNvGrpSpPr/>
          <p:nvPr/>
        </p:nvGrpSpPr>
        <p:grpSpPr>
          <a:xfrm>
            <a:off x="1980542" y="2922765"/>
            <a:ext cx="91781" cy="411825"/>
            <a:chOff x="845575" y="2563700"/>
            <a:chExt cx="92400" cy="411825"/>
          </a:xfrm>
        </p:grpSpPr>
        <p:cxnSp>
          <p:nvCxnSpPr>
            <p:cNvPr id="107" name="Google Shape;107;p15"/>
            <p:cNvCxnSpPr/>
            <p:nvPr/>
          </p:nvCxnSpPr>
          <p:spPr>
            <a:xfrm>
              <a:off x="891775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8" name="Google Shape;108;p15"/>
            <p:cNvSpPr/>
            <p:nvPr/>
          </p:nvSpPr>
          <p:spPr>
            <a:xfrm>
              <a:off x="845575" y="2563700"/>
              <a:ext cx="92400" cy="92400"/>
            </a:xfrm>
            <a:prstGeom prst="ellipse">
              <a:avLst/>
            </a:prstGeom>
            <a:solidFill>
              <a:srgbClr val="2600FF"/>
            </a:solidFill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15"/>
          <p:cNvSpPr txBox="1"/>
          <p:nvPr/>
        </p:nvSpPr>
        <p:spPr>
          <a:xfrm>
            <a:off x="3212388" y="2297838"/>
            <a:ext cx="13497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Configure module 1 t/m 6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0" name="Google Shape;110;p15"/>
          <p:cNvGrpSpPr/>
          <p:nvPr/>
        </p:nvGrpSpPr>
        <p:grpSpPr>
          <a:xfrm rot="10800000">
            <a:off x="4724938" y="3202192"/>
            <a:ext cx="91781" cy="411825"/>
            <a:chOff x="2070100" y="2563700"/>
            <a:chExt cx="92400" cy="411825"/>
          </a:xfrm>
        </p:grpSpPr>
        <p:cxnSp>
          <p:nvCxnSpPr>
            <p:cNvPr id="111" name="Google Shape;111;p15"/>
            <p:cNvCxnSpPr/>
            <p:nvPr/>
          </p:nvCxnSpPr>
          <p:spPr>
            <a:xfrm>
              <a:off x="2116300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2" name="Google Shape;112;p15"/>
            <p:cNvSpPr/>
            <p:nvPr/>
          </p:nvSpPr>
          <p:spPr>
            <a:xfrm>
              <a:off x="2070100" y="2563700"/>
              <a:ext cx="92400" cy="92400"/>
            </a:xfrm>
            <a:prstGeom prst="ellipse">
              <a:avLst/>
            </a:prstGeom>
            <a:solidFill>
              <a:srgbClr val="26DAFF"/>
            </a:solidFill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5"/>
          <p:cNvSpPr txBox="1"/>
          <p:nvPr/>
        </p:nvSpPr>
        <p:spPr>
          <a:xfrm>
            <a:off x="4129738" y="3708688"/>
            <a:ext cx="12822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Testing with first project data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>
            <a:off x="5035170" y="2922765"/>
            <a:ext cx="91781" cy="411825"/>
            <a:chOff x="845575" y="2563700"/>
            <a:chExt cx="92400" cy="411825"/>
          </a:xfrm>
        </p:grpSpPr>
        <p:cxnSp>
          <p:nvCxnSpPr>
            <p:cNvPr id="115" name="Google Shape;115;p15"/>
            <p:cNvCxnSpPr/>
            <p:nvPr/>
          </p:nvCxnSpPr>
          <p:spPr>
            <a:xfrm>
              <a:off x="891775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6" name="Google Shape;116;p15"/>
            <p:cNvSpPr/>
            <p:nvPr/>
          </p:nvSpPr>
          <p:spPr>
            <a:xfrm>
              <a:off x="845575" y="2563700"/>
              <a:ext cx="92400" cy="92400"/>
            </a:xfrm>
            <a:prstGeom prst="ellipse">
              <a:avLst/>
            </a:prstGeom>
            <a:solidFill>
              <a:srgbClr val="26DAFF"/>
            </a:solidFill>
            <a:ln cap="flat" cmpd="sng" w="9525">
              <a:solidFill>
                <a:srgbClr val="26DA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15"/>
          <p:cNvSpPr txBox="1"/>
          <p:nvPr/>
        </p:nvSpPr>
        <p:spPr>
          <a:xfrm>
            <a:off x="4627646" y="2333150"/>
            <a:ext cx="11622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Basic training </a:t>
            </a:r>
            <a:br>
              <a:rPr lang="nl" sz="900">
                <a:latin typeface="Roboto"/>
                <a:ea typeface="Roboto"/>
                <a:cs typeface="Roboto"/>
                <a:sym typeface="Roboto"/>
              </a:rPr>
            </a:br>
            <a:r>
              <a:rPr lang="nl" sz="900">
                <a:latin typeface="Roboto"/>
                <a:ea typeface="Roboto"/>
                <a:cs typeface="Roboto"/>
                <a:sym typeface="Roboto"/>
              </a:rPr>
              <a:t>for usage 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6681200" y="3653975"/>
            <a:ext cx="15993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Translations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9" name="Google Shape;119;p15"/>
          <p:cNvGrpSpPr/>
          <p:nvPr/>
        </p:nvGrpSpPr>
        <p:grpSpPr>
          <a:xfrm>
            <a:off x="6494167" y="2922765"/>
            <a:ext cx="91781" cy="411825"/>
            <a:chOff x="845575" y="2563700"/>
            <a:chExt cx="92400" cy="411825"/>
          </a:xfrm>
        </p:grpSpPr>
        <p:cxnSp>
          <p:nvCxnSpPr>
            <p:cNvPr id="120" name="Google Shape;120;p15"/>
            <p:cNvCxnSpPr/>
            <p:nvPr/>
          </p:nvCxnSpPr>
          <p:spPr>
            <a:xfrm>
              <a:off x="891775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1" name="Google Shape;121;p15"/>
            <p:cNvSpPr/>
            <p:nvPr/>
          </p:nvSpPr>
          <p:spPr>
            <a:xfrm>
              <a:off x="845575" y="2563700"/>
              <a:ext cx="92400" cy="92400"/>
            </a:xfrm>
            <a:prstGeom prst="ellipse">
              <a:avLst/>
            </a:prstGeom>
            <a:solidFill>
              <a:srgbClr val="2600FF"/>
            </a:solidFill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15"/>
          <p:cNvSpPr txBox="1"/>
          <p:nvPr/>
        </p:nvSpPr>
        <p:spPr>
          <a:xfrm>
            <a:off x="6102563" y="2316163"/>
            <a:ext cx="12822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Testing and </a:t>
            </a:r>
            <a:r>
              <a:rPr lang="nl" sz="900">
                <a:latin typeface="Roboto"/>
                <a:ea typeface="Roboto"/>
                <a:cs typeface="Roboto"/>
                <a:sym typeface="Roboto"/>
              </a:rPr>
              <a:t>adding</a:t>
            </a:r>
            <a:r>
              <a:rPr lang="nl" sz="900">
                <a:latin typeface="Roboto"/>
                <a:ea typeface="Roboto"/>
                <a:cs typeface="Roboto"/>
                <a:sym typeface="Roboto"/>
              </a:rPr>
              <a:t> customization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7384763" y="2316163"/>
            <a:ext cx="14457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latin typeface="Roboto"/>
                <a:ea typeface="Roboto"/>
                <a:cs typeface="Roboto"/>
                <a:sym typeface="Roboto"/>
              </a:rPr>
              <a:t>Upload portal data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4" name="Google Shape;124;p15"/>
          <p:cNvGrpSpPr/>
          <p:nvPr/>
        </p:nvGrpSpPr>
        <p:grpSpPr>
          <a:xfrm>
            <a:off x="7953167" y="2931165"/>
            <a:ext cx="91781" cy="411825"/>
            <a:chOff x="845575" y="2563700"/>
            <a:chExt cx="92400" cy="411825"/>
          </a:xfrm>
        </p:grpSpPr>
        <p:cxnSp>
          <p:nvCxnSpPr>
            <p:cNvPr id="125" name="Google Shape;125;p15"/>
            <p:cNvCxnSpPr/>
            <p:nvPr/>
          </p:nvCxnSpPr>
          <p:spPr>
            <a:xfrm>
              <a:off x="891775" y="2616125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6" name="Google Shape;126;p15"/>
            <p:cNvSpPr/>
            <p:nvPr/>
          </p:nvSpPr>
          <p:spPr>
            <a:xfrm>
              <a:off x="845575" y="2563700"/>
              <a:ext cx="92400" cy="92400"/>
            </a:xfrm>
            <a:prstGeom prst="ellipse">
              <a:avLst/>
            </a:prstGeom>
            <a:solidFill>
              <a:srgbClr val="2600FF"/>
            </a:solidFill>
            <a:ln cap="flat" cmpd="sng" w="9525">
              <a:solidFill>
                <a:srgbClr val="26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" name="Google Shape;127;p15"/>
          <p:cNvSpPr/>
          <p:nvPr/>
        </p:nvSpPr>
        <p:spPr>
          <a:xfrm>
            <a:off x="8480250" y="3115175"/>
            <a:ext cx="286200" cy="312300"/>
          </a:xfrm>
          <a:prstGeom prst="chevron">
            <a:avLst>
              <a:gd fmla="val 50000" name="adj"/>
            </a:avLst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Milestones</a:t>
            </a:r>
            <a: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lang="nl" sz="2000">
                <a:solidFill>
                  <a:srgbClr val="FFFFFF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|</a:t>
            </a:r>
            <a: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 Specification of requirements</a:t>
            </a:r>
            <a:b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2000">
              <a:solidFill>
                <a:srgbClr val="FFFFFF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rgbClr val="FFFFFF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331950" y="1177250"/>
            <a:ext cx="2876700" cy="30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</a:t>
            </a:r>
            <a:r>
              <a:rPr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1</a:t>
            </a:r>
            <a:r>
              <a:rPr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 : </a:t>
            </a:r>
            <a:endParaRPr sz="15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Setup basic </a:t>
            </a:r>
            <a:b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branded portal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Preference for a domain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User info to access the portal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Main admin contact details 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Kick-off: Rikx &amp; Get Prooved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Configuration: Get Prooved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3208625" y="1177250"/>
            <a:ext cx="2734200" cy="38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2 : </a:t>
            </a:r>
            <a:endParaRPr sz="15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Configure modules </a:t>
            </a:r>
            <a:b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&amp; automation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Availability for min of </a:t>
            </a: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2</a:t>
            </a: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 process specification sessions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First project data for testing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Capacity for the first test round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Creating basic content for website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Information gathering: Rikx &amp; Client</a:t>
            </a:r>
            <a:endParaRPr b="1"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Configuration: Get Prooved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6085275" y="1151600"/>
            <a:ext cx="2677800" cy="3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3 : </a:t>
            </a:r>
            <a:endParaRPr sz="15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Testing </a:t>
            </a:r>
            <a:b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&amp; customization</a:t>
            </a:r>
            <a:endParaRPr sz="11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Feedback from first test round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Translations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Portal data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Translations: Get Prooved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Customization: Rikx &amp; Get Prooved</a:t>
            </a:r>
            <a:b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- Adding data: Rikx &amp; Client</a:t>
            </a:r>
            <a:endParaRPr sz="12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341475" y="15402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Rikx solution | 6 Modules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What are we going to set-up for you?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3333750" y="1374237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2:</a:t>
            </a: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Buyers flow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Automated process with a simple 3 step investment form for investors and an easy-to-use admin environment where you can actively monitor all investments and track the project progress.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341475" y="1339362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1:</a:t>
            </a: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Projects flow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Monitor and track all projects including new project requests, with semi-automated approval processes, a project request form and a personalized environment for the social entrepreneurs.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341475" y="3288162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4:</a:t>
            </a: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Value determination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Apply the Rikx value determination and create logins for the expert team to evaluate the projects.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Data gets saved and can be used for lessons learned.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3333750" y="3227100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5:</a:t>
            </a: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CRM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Easy-to-use entrepreneurs and users environment to manage the different profiles (Social entrepreneurs, investors, administrators and reviewers) including various marketing and communication resources.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6149600" y="1374237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3:</a:t>
            </a: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Public website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Public website with multiple default pages including the public projects page with all active projects, the investment form and the project request form. 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6221425" y="3288150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6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Measure impact</a:t>
            </a:r>
            <a:endParaRPr b="1"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management environment for the Social Entrepreneurs to measure the impact of their projects. Both on project level, as participant level and simply share their results to Rikx.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Projects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4865325" y="2371725"/>
            <a:ext cx="2021400" cy="3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Social entrepreneurs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3: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My projects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Update project plan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Edit contract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Final approval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Latest news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Submit new project requests</a:t>
            </a: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331950" y="2371725"/>
            <a:ext cx="2021400" cy="25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Admin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Projects overview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Publicate projects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and review project plan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2445975" y="2371725"/>
            <a:ext cx="2021400" cy="2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Admin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 requests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Review and approval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7284675" y="2371725"/>
            <a:ext cx="2021400" cy="2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Public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4: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Published projects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published / 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active projects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61" name="Google Shape;16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00" y="1329550"/>
            <a:ext cx="1436221" cy="9867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2" name="Google Shape;16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5925" y="1324746"/>
            <a:ext cx="1852201" cy="98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6723" y="1346537"/>
            <a:ext cx="1772052" cy="943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0325" y="1345240"/>
            <a:ext cx="1772052" cy="94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Projects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 1/2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331950" y="1264550"/>
            <a:ext cx="4317300" cy="3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 admin environments to manage all projects and process and approve new project requests.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Projects overview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Publicate projects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and review project plan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Project requests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Review and approval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73" name="Google Shape;17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7800" y="1329550"/>
            <a:ext cx="4264801" cy="29299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4" name="Google Shape;17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9925" y="2643700"/>
            <a:ext cx="3329377" cy="21296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Projects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 3/4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331950" y="1140725"/>
            <a:ext cx="5069700" cy="4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separate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environment for social entrepreneurs to monitor and update their project details and a public projects page showing all published projects available for investments.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3: My projects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Update project plan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Edit contract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Final approval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Latest news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Submit new project requests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4: Published projects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All published / active projects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1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2: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Buyers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331950" y="2571750"/>
            <a:ext cx="20214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Admin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Administration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Receipt template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Certificate template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Connection with CRM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threshold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2445975" y="2571750"/>
            <a:ext cx="2021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Admin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Investment form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Public investment form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Automatic calculations for the amount of Rikx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confirmation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92" name="Google Shape;19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25" y="1423650"/>
            <a:ext cx="1760399" cy="94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8800" y="1403338"/>
            <a:ext cx="1839852" cy="980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2: Buyers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1/2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331950" y="1260300"/>
            <a:ext cx="4374300" cy="3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 </a:t>
            </a: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admin environments to monitor the project investments and stay on top of the project progress and have a visual reporting dashboard of the investments.</a:t>
            </a:r>
            <a:b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Administration</a:t>
            </a:r>
            <a:br>
              <a:rPr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endParaRPr b="1" sz="12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Pipeline view to track all investments in the different phases and the threshold.</a:t>
            </a:r>
            <a:endParaRPr sz="1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email notifications to impact investors and admins during the different investment phases</a:t>
            </a:r>
            <a:endParaRPr sz="1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CRM connection</a:t>
            </a:r>
            <a:endParaRPr sz="1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Template for sending out the receipt for payment*</a:t>
            </a:r>
            <a:endParaRPr sz="1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Template for sending out personalized certificates*</a:t>
            </a:r>
            <a:b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** Both</a:t>
            </a: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 templates can be customized to your needs.</a:t>
            </a:r>
            <a:br>
              <a:rPr lang="nl" sz="1000">
                <a:solidFill>
                  <a:srgbClr val="FFFFFF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rgbClr val="FFFFFF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Investment insights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endParaRPr b="1"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Reporting dashboard</a:t>
            </a:r>
            <a:endParaRPr sz="1000">
              <a:solidFill>
                <a:srgbClr val="FFFFFF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8875" y="1680825"/>
            <a:ext cx="4105124" cy="2192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2: Buyers flow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331950" y="1260300"/>
            <a:ext cx="30504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3 step investment form for investors to invest in a local project.</a:t>
            </a:r>
            <a:b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Investment form</a:t>
            </a:r>
            <a:br>
              <a:rPr lang="nl" sz="12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endParaRPr b="1"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investment form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calculations for the amount of Rikx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confirmation to investors</a:t>
            </a:r>
            <a:br>
              <a:rPr lang="nl" sz="1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** Investment criteria is customizable.</a:t>
            </a:r>
            <a:br>
              <a:rPr lang="nl" sz="1000">
                <a:solidFill>
                  <a:srgbClr val="FFFFFF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rgbClr val="FFFFFF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rgbClr val="FFFFFF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11" name="Google Shape;2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7700" y="1429775"/>
            <a:ext cx="4686300" cy="24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4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3: Public website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331950" y="1264550"/>
            <a:ext cx="3221700" cy="3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 public website with default pages.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! The content, such as text and images, can be customized to your preferences including translations.</a:t>
            </a:r>
            <a:b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Homepage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About us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3: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Contact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4: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 request form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5: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Active projects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6: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News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20" name="Google Shape;2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0001" y="1211153"/>
            <a:ext cx="4505324" cy="24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0" y="2783325"/>
            <a:ext cx="4000502" cy="213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5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5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4: Value determination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29" name="Google Shape;229;p25"/>
          <p:cNvSpPr txBox="1"/>
          <p:nvPr/>
        </p:nvSpPr>
        <p:spPr>
          <a:xfrm>
            <a:off x="331950" y="1084500"/>
            <a:ext cx="4812300" cy="39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An admin environment to process the value determination and track reviews and a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separate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environment for reviewers to add and track their own reviews.</a:t>
            </a:r>
            <a:endParaRPr b="1"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Value determination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Calculated value determination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Approve project round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reviews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My reviews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Export project summaries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Add reviews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your reviews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notifications</a:t>
            </a: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6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6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5: CRM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37" name="Google Shape;237;p26"/>
          <p:cNvSpPr txBox="1"/>
          <p:nvPr/>
        </p:nvSpPr>
        <p:spPr>
          <a:xfrm>
            <a:off x="331950" y="1337850"/>
            <a:ext cx="3945600" cy="3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An easy to use admin environment where you can manage all different profiles, including various marketing resources.</a:t>
            </a:r>
            <a:b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 &amp; users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Manage profiles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Contact request page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3: Marketing and communication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Marketing email templates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501" y="1337850"/>
            <a:ext cx="4685501" cy="2395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39" name="Google Shape;2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2100" y="2571750"/>
            <a:ext cx="3891425" cy="19875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7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7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47" name="Google Shape;247;p27"/>
          <p:cNvSpPr txBox="1"/>
          <p:nvPr/>
        </p:nvSpPr>
        <p:spPr>
          <a:xfrm>
            <a:off x="7297750" y="1331550"/>
            <a:ext cx="1531500" cy="35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Social Entrepreneur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3: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Impact platform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Track projects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(Automated) impact measurements for participants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One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environment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for participant details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48" name="Google Shape;24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25" y="1870025"/>
            <a:ext cx="3567350" cy="19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7"/>
          <p:cNvSpPr txBox="1"/>
          <p:nvPr/>
        </p:nvSpPr>
        <p:spPr>
          <a:xfrm>
            <a:off x="3855850" y="1331550"/>
            <a:ext cx="1834500" cy="39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Social Entrepreneur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Monitoring framework with CSRD report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Q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uarterly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impact measurements easily added via their own environment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Automated reminders for the impact measurements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Automatically generated CSRD report with the latest results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50" name="Google Shape;250;p27"/>
          <p:cNvSpPr txBox="1"/>
          <p:nvPr/>
        </p:nvSpPr>
        <p:spPr>
          <a:xfrm>
            <a:off x="5766250" y="1331088"/>
            <a:ext cx="1531500" cy="3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Investors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2: 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CSRD report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Automatically generated CSRD report available for the investor via their own personalized environment</a:t>
            </a: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"/>
          <p:cNvSpPr/>
          <p:nvPr/>
        </p:nvSpPr>
        <p:spPr>
          <a:xfrm>
            <a:off x="0" y="986700"/>
            <a:ext cx="9144000" cy="41568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8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8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 | </a:t>
            </a:r>
            <a:r>
              <a:rPr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Deliverables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58" name="Google Shape;258;p28"/>
          <p:cNvSpPr txBox="1"/>
          <p:nvPr/>
        </p:nvSpPr>
        <p:spPr>
          <a:xfrm>
            <a:off x="331950" y="1807475"/>
            <a:ext cx="3631500" cy="2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Social entrepreneur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Deliverable 1: </a:t>
            </a:r>
            <a: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Impact measurement</a:t>
            </a: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Features:</a:t>
            </a: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Active and archived projects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Impact measurements</a:t>
            </a:r>
            <a:br>
              <a:rPr b="1" lang="nl" sz="12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5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dk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