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</p:sldIdLst>
  <p:sldSz cy="5143500" cx="9144000"/>
  <p:notesSz cx="6858000" cy="9144000"/>
  <p:embeddedFontLst>
    <p:embeddedFont>
      <p:font typeface="Bai Jamjuree SemiBold"/>
      <p:regular r:id="rId27"/>
      <p:bold r:id="rId28"/>
      <p:italic r:id="rId29"/>
      <p:boldItalic r:id="rId30"/>
    </p:embeddedFont>
    <p:embeddedFont>
      <p:font typeface="Montserrat"/>
      <p:regular r:id="rId31"/>
      <p:bold r:id="rId32"/>
      <p:italic r:id="rId33"/>
      <p:boldItalic r:id="rId34"/>
    </p:embeddedFont>
    <p:embeddedFont>
      <p:font typeface="Bai Jamjuree"/>
      <p:regular r:id="rId35"/>
      <p:bold r:id="rId36"/>
      <p:italic r:id="rId37"/>
      <p:boldItalic r:id="rId38"/>
    </p:embeddedFont>
    <p:embeddedFont>
      <p:font typeface="Bai Jamjuree Medium"/>
      <p:regular r:id="rId39"/>
      <p:bold r:id="rId40"/>
      <p:italic r:id="rId41"/>
      <p:boldItalic r:id="rId42"/>
    </p:embeddedFont>
    <p:embeddedFont>
      <p:font typeface="Bai Jamjuree Light"/>
      <p:regular r:id="rId43"/>
      <p:bold r:id="rId44"/>
      <p:italic r:id="rId45"/>
      <p:boldItalic r:id="rId46"/>
    </p:embeddedFont>
    <p:embeddedFont>
      <p:font typeface="Open Sans"/>
      <p:regular r:id="rId47"/>
      <p:bold r:id="rId48"/>
      <p:italic r:id="rId49"/>
      <p:boldItalic r:id="rId5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BaiJamjureeMedium-bold.fntdata"/><Relationship Id="rId42" Type="http://schemas.openxmlformats.org/officeDocument/2006/relationships/font" Target="fonts/BaiJamjureeMedium-boldItalic.fntdata"/><Relationship Id="rId41" Type="http://schemas.openxmlformats.org/officeDocument/2006/relationships/font" Target="fonts/BaiJamjureeMedium-italic.fntdata"/><Relationship Id="rId44" Type="http://schemas.openxmlformats.org/officeDocument/2006/relationships/font" Target="fonts/BaiJamjureeLight-bold.fntdata"/><Relationship Id="rId43" Type="http://schemas.openxmlformats.org/officeDocument/2006/relationships/font" Target="fonts/BaiJamjureeLight-regular.fntdata"/><Relationship Id="rId46" Type="http://schemas.openxmlformats.org/officeDocument/2006/relationships/font" Target="fonts/BaiJamjureeLight-boldItalic.fntdata"/><Relationship Id="rId45" Type="http://schemas.openxmlformats.org/officeDocument/2006/relationships/font" Target="fonts/BaiJamjureeLight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font" Target="fonts/OpenSans-bold.fntdata"/><Relationship Id="rId47" Type="http://schemas.openxmlformats.org/officeDocument/2006/relationships/font" Target="fonts/OpenSans-regular.fntdata"/><Relationship Id="rId49" Type="http://schemas.openxmlformats.org/officeDocument/2006/relationships/font" Target="fonts/OpenSans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Montserrat-regular.fntdata"/><Relationship Id="rId30" Type="http://schemas.openxmlformats.org/officeDocument/2006/relationships/font" Target="fonts/BaiJamjureeSemiBold-boldItalic.fntdata"/><Relationship Id="rId33" Type="http://schemas.openxmlformats.org/officeDocument/2006/relationships/font" Target="fonts/Montserrat-italic.fntdata"/><Relationship Id="rId32" Type="http://schemas.openxmlformats.org/officeDocument/2006/relationships/font" Target="fonts/Montserrat-bold.fntdata"/><Relationship Id="rId35" Type="http://schemas.openxmlformats.org/officeDocument/2006/relationships/font" Target="fonts/BaiJamjuree-regular.fntdata"/><Relationship Id="rId34" Type="http://schemas.openxmlformats.org/officeDocument/2006/relationships/font" Target="fonts/Montserrat-boldItalic.fntdata"/><Relationship Id="rId37" Type="http://schemas.openxmlformats.org/officeDocument/2006/relationships/font" Target="fonts/BaiJamjuree-italic.fntdata"/><Relationship Id="rId36" Type="http://schemas.openxmlformats.org/officeDocument/2006/relationships/font" Target="fonts/BaiJamjuree-bold.fntdata"/><Relationship Id="rId39" Type="http://schemas.openxmlformats.org/officeDocument/2006/relationships/font" Target="fonts/BaiJamjureeMedium-regular.fntdata"/><Relationship Id="rId38" Type="http://schemas.openxmlformats.org/officeDocument/2006/relationships/font" Target="fonts/BaiJamjuree-boldItalic.fntdata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font" Target="fonts/BaiJamjureeSemiBold-bold.fntdata"/><Relationship Id="rId27" Type="http://schemas.openxmlformats.org/officeDocument/2006/relationships/font" Target="fonts/BaiJamjureeSemiBold-regular.fntdata"/><Relationship Id="rId29" Type="http://schemas.openxmlformats.org/officeDocument/2006/relationships/font" Target="fonts/BaiJamjureeSemiBold-italic.fntdata"/><Relationship Id="rId50" Type="http://schemas.openxmlformats.org/officeDocument/2006/relationships/font" Target="fonts/OpenSans-bold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0cb326b9ae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0cb326b9ae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257d39942b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257d39942b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125be02bb9b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125be02bb9b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0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28d07c37cd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28d07c37cd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0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255bab01e26_0_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255bab01e26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255bab01e26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255bab01e26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nl" sz="800">
                <a:solidFill>
                  <a:schemeClr val="dk1"/>
                </a:solidFill>
              </a:rPr>
              <a:t>Projects intern</a:t>
            </a:r>
            <a:br>
              <a:rPr lang="nl" sz="800">
                <a:solidFill>
                  <a:schemeClr val="dk1"/>
                </a:solidFill>
              </a:rPr>
            </a:br>
            <a:r>
              <a:rPr lang="nl" sz="800">
                <a:solidFill>
                  <a:schemeClr val="dk1"/>
                </a:solidFill>
              </a:rPr>
              <a:t>- Overview van alle actieve projecten</a:t>
            </a:r>
            <a:br>
              <a:rPr lang="nl" sz="800">
                <a:solidFill>
                  <a:schemeClr val="dk1"/>
                </a:solidFill>
              </a:rPr>
            </a:br>
            <a:r>
              <a:rPr lang="nl" sz="800">
                <a:solidFill>
                  <a:schemeClr val="dk1"/>
                </a:solidFill>
              </a:rPr>
              <a:t>- Management omgeving om de status van de projecten, de investeringen en de resultaten te tracken</a:t>
            </a:r>
            <a:endParaRPr sz="8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800">
                <a:solidFill>
                  <a:schemeClr val="dk1"/>
                </a:solidFill>
              </a:rPr>
              <a:t>- Per project inzicht in project plan, investeringen, contract</a:t>
            </a:r>
            <a:endParaRPr sz="8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8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nl" sz="800">
                <a:solidFill>
                  <a:schemeClr val="dk1"/>
                </a:solidFill>
              </a:rPr>
              <a:t>Concept projects pipeline</a:t>
            </a:r>
            <a:br>
              <a:rPr lang="nl" sz="800">
                <a:solidFill>
                  <a:schemeClr val="dk1"/>
                </a:solidFill>
              </a:rPr>
            </a:br>
            <a:r>
              <a:rPr lang="nl" sz="800">
                <a:solidFill>
                  <a:schemeClr val="dk1"/>
                </a:solidFill>
              </a:rPr>
              <a:t>- Overview van alle projecten in concept</a:t>
            </a:r>
            <a:br>
              <a:rPr lang="nl" sz="800">
                <a:solidFill>
                  <a:schemeClr val="dk1"/>
                </a:solidFill>
              </a:rPr>
            </a:br>
            <a:br>
              <a:rPr lang="nl" sz="800">
                <a:solidFill>
                  <a:schemeClr val="dk1"/>
                </a:solidFill>
              </a:rPr>
            </a:br>
            <a:r>
              <a:rPr b="1" lang="nl" sz="800">
                <a:solidFill>
                  <a:schemeClr val="dk1"/>
                </a:solidFill>
              </a:rPr>
              <a:t>Projects (publiek)</a:t>
            </a:r>
            <a:br>
              <a:rPr lang="nl" sz="800">
                <a:solidFill>
                  <a:schemeClr val="dk1"/>
                </a:solidFill>
              </a:rPr>
            </a:br>
            <a:r>
              <a:rPr lang="nl" sz="800">
                <a:solidFill>
                  <a:schemeClr val="dk1"/>
                </a:solidFill>
              </a:rPr>
              <a:t> - Beschikbare projecten om in te investeren in 1 oogopslag</a:t>
            </a:r>
            <a:br>
              <a:rPr lang="nl" sz="800">
                <a:solidFill>
                  <a:schemeClr val="dk1"/>
                </a:solidFill>
              </a:rPr>
            </a:br>
            <a:r>
              <a:rPr lang="nl" sz="800">
                <a:solidFill>
                  <a:schemeClr val="dk1"/>
                </a:solidFill>
              </a:rPr>
              <a:t>- Makkelijk en snel investeren via formulier</a:t>
            </a:r>
            <a:br>
              <a:rPr lang="nl" sz="800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55bab01e26_0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255bab01e26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br>
              <a:rPr b="1" lang="nl" sz="800">
                <a:solidFill>
                  <a:schemeClr val="dk1"/>
                </a:solidFill>
              </a:rPr>
            </a:br>
            <a:r>
              <a:rPr b="1" lang="nl" sz="800">
                <a:solidFill>
                  <a:schemeClr val="dk1"/>
                </a:solidFill>
              </a:rPr>
              <a:t>- </a:t>
            </a:r>
            <a:r>
              <a:rPr lang="nl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Eigen inlog en omgeving binnen het portaal waarin ze hun eigen projecten kunnen zien en nieuwe projecten kunnen aanvragen / indienen</a:t>
            </a:r>
            <a:br>
              <a:rPr lang="nl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Char char="-"/>
            </a:pPr>
            <a:r>
              <a:rPr lang="nl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Status project tracken (investeringen etc.)</a:t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Geautomatiseerde flow voor de goedkeuring van nieuwe ingevoerde projecten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255bab01e26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255bab01e26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255bab01e26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255bab01e26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br>
              <a:rPr lang="nl" sz="800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255bab01e26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255bab01e26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2a1fb13241e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2a1fb13241e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2a1fb13241e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2a1fb13241e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br>
              <a:rPr lang="nl" sz="800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2570bfa0163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2570bfa0163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br>
              <a:rPr lang="nl" sz="800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2a0ad2c3349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2a0ad2c3349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Bai Jamjuree"/>
                <a:ea typeface="Bai Jamjuree"/>
                <a:cs typeface="Bai Jamjuree"/>
                <a:sym typeface="Bai Jamjuree"/>
              </a:rPr>
              <a:t>om informatie en voortgang over individuele trajecten, deelnemers en stakeholders vast te leggen</a:t>
            </a:r>
            <a:br>
              <a:rPr b="1" lang="nl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br>
              <a:rPr b="1" lang="nl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2a0ad2c3349_1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2a0ad2c3349_1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br>
              <a:rPr lang="nl" sz="800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2a0ad2c3349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2a0ad2c3349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nl" sz="800">
                <a:solidFill>
                  <a:schemeClr val="dk1"/>
                </a:solidFill>
              </a:rPr>
              <a:t>Projects intern</a:t>
            </a:r>
            <a:br>
              <a:rPr lang="nl" sz="800">
                <a:solidFill>
                  <a:schemeClr val="dk1"/>
                </a:solidFill>
              </a:rPr>
            </a:br>
            <a:r>
              <a:rPr lang="nl" sz="800">
                <a:solidFill>
                  <a:schemeClr val="dk1"/>
                </a:solidFill>
              </a:rPr>
              <a:t>- Overview van alle actieve projecten</a:t>
            </a:r>
            <a:br>
              <a:rPr lang="nl" sz="800">
                <a:solidFill>
                  <a:schemeClr val="dk1"/>
                </a:solidFill>
              </a:rPr>
            </a:br>
            <a:r>
              <a:rPr lang="nl" sz="800">
                <a:solidFill>
                  <a:schemeClr val="dk1"/>
                </a:solidFill>
              </a:rPr>
              <a:t>- Management omgeving om de status van de projecten, de investeringen en de resultaten te tracken</a:t>
            </a:r>
            <a:endParaRPr sz="8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800">
                <a:solidFill>
                  <a:schemeClr val="dk1"/>
                </a:solidFill>
              </a:rPr>
              <a:t>- Per project inzicht in project plan, investeringen, contract</a:t>
            </a:r>
            <a:endParaRPr sz="8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8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nl" sz="800">
                <a:solidFill>
                  <a:schemeClr val="dk1"/>
                </a:solidFill>
              </a:rPr>
              <a:t>Concept projects pipeline</a:t>
            </a:r>
            <a:br>
              <a:rPr lang="nl" sz="800">
                <a:solidFill>
                  <a:schemeClr val="dk1"/>
                </a:solidFill>
              </a:rPr>
            </a:br>
            <a:r>
              <a:rPr lang="nl" sz="800">
                <a:solidFill>
                  <a:schemeClr val="dk1"/>
                </a:solidFill>
              </a:rPr>
              <a:t>- Overview van alle projecten in concept</a:t>
            </a:r>
            <a:br>
              <a:rPr lang="nl" sz="800">
                <a:solidFill>
                  <a:schemeClr val="dk1"/>
                </a:solidFill>
              </a:rPr>
            </a:br>
            <a:br>
              <a:rPr lang="nl" sz="800">
                <a:solidFill>
                  <a:schemeClr val="dk1"/>
                </a:solidFill>
              </a:rPr>
            </a:br>
            <a:r>
              <a:rPr b="1" lang="nl" sz="800">
                <a:solidFill>
                  <a:schemeClr val="dk1"/>
                </a:solidFill>
              </a:rPr>
              <a:t>Projects (publiek)</a:t>
            </a:r>
            <a:br>
              <a:rPr lang="nl" sz="800">
                <a:solidFill>
                  <a:schemeClr val="dk1"/>
                </a:solidFill>
              </a:rPr>
            </a:br>
            <a:r>
              <a:rPr lang="nl" sz="800">
                <a:solidFill>
                  <a:schemeClr val="dk1"/>
                </a:solidFill>
              </a:rPr>
              <a:t> - Beschikbare projecten om in te investeren in 1 oogopslag</a:t>
            </a:r>
            <a:br>
              <a:rPr lang="nl" sz="800">
                <a:solidFill>
                  <a:schemeClr val="dk1"/>
                </a:solidFill>
              </a:rPr>
            </a:br>
            <a:r>
              <a:rPr lang="nl" sz="800">
                <a:solidFill>
                  <a:schemeClr val="dk1"/>
                </a:solidFill>
              </a:rPr>
              <a:t>- Makkelijk en snel investeren via formulier</a:t>
            </a:r>
            <a:br>
              <a:rPr lang="nl" sz="800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2a0ad2c3349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g2a0ad2c3349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2be194804e9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Google Shape;260;g2be194804e9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nl" sz="1400">
                <a:solidFill>
                  <a:srgbClr val="FF9900"/>
                </a:solidFill>
                <a:latin typeface="Open Sans"/>
                <a:ea typeface="Open Sans"/>
                <a:cs typeface="Open Sans"/>
                <a:sym typeface="Open Sans"/>
              </a:rPr>
              <a:t>The impact platform helps impact makers prove and increase their impact in 4 steps:</a:t>
            </a:r>
            <a:br>
              <a:rPr lang="nl"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br>
              <a:rPr lang="nl"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b="1" lang="nl"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Step 1. We start with streamlining the organisation</a:t>
            </a:r>
            <a:br>
              <a:rPr lang="nl"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nl"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	A. The daily processes of your organisation all in one environment</a:t>
            </a:r>
            <a:br>
              <a:rPr lang="nl"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nl"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	B. Smart automations to stimulate collaboration</a:t>
            </a:r>
            <a:br>
              <a:rPr lang="nl"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nl"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	C. Powerful report to learn and improve efficiency</a:t>
            </a:r>
            <a:br>
              <a:rPr lang="nl"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endParaRPr sz="10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nl"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Step 2. Identify and create your unique “Getprooved impact measure plan”</a:t>
            </a:r>
            <a:br>
              <a:rPr lang="nl"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nl"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	A. Clarify your organisation goal and how to measure effectiveness</a:t>
            </a:r>
            <a:br>
              <a:rPr lang="nl"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nl"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	B. Implement “Impact measuring tools” in your primary processes</a:t>
            </a:r>
            <a:br>
              <a:rPr lang="nl"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endParaRPr sz="10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nl"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Step 3. Use smart data collection </a:t>
            </a:r>
            <a:r>
              <a:rPr lang="nl"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to continue planning and executing your daily activities and gain insight into which activities lead to which results.</a:t>
            </a:r>
            <a:br>
              <a:rPr lang="nl"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br>
              <a:rPr lang="nl"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b="1" lang="nl"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Step 4. Prove the effectiveness of your activities with the results</a:t>
            </a:r>
            <a:br>
              <a:rPr lang="nl"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nl"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	A. This ‘Theory of change’ will be made visible in your own impact report</a:t>
            </a:r>
            <a:br>
              <a:rPr lang="nl"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nl"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	B. This is the starting point of a follow-up cycle of improvement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125be02bb9b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" name="Google Shape;281;g125be02bb9b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2570bfa0163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" name="Google Shape;291;g2570bfa0163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2a0ad2c3349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" name="Google Shape;301;g2a0ad2c3349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nl" sz="1400">
                <a:solidFill>
                  <a:srgbClr val="FF9900"/>
                </a:solidFill>
                <a:latin typeface="Open Sans"/>
                <a:ea typeface="Open Sans"/>
                <a:cs typeface="Open Sans"/>
                <a:sym typeface="Open Sans"/>
              </a:rPr>
              <a:t>The impact platform helps impact makers prove and increase their impact in 4 steps:</a:t>
            </a:r>
            <a:br>
              <a:rPr lang="nl"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br>
              <a:rPr lang="nl"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b="1" lang="nl"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Step 1. We start with streamlining the organisation</a:t>
            </a:r>
            <a:br>
              <a:rPr lang="nl"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nl"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	A. The daily processes of your organisation all in one environment</a:t>
            </a:r>
            <a:br>
              <a:rPr lang="nl"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nl"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	B. Smart automations to stimulate collaboration</a:t>
            </a:r>
            <a:br>
              <a:rPr lang="nl"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nl"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	C. Powerful report to learn and improve efficiency</a:t>
            </a:r>
            <a:br>
              <a:rPr lang="nl"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endParaRPr sz="10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nl"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Step 2. Identify and create your unique “Getprooved impact measure plan”</a:t>
            </a:r>
            <a:br>
              <a:rPr lang="nl"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nl"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	A. Clarify your organisation goal and how to measure effectiveness</a:t>
            </a:r>
            <a:br>
              <a:rPr lang="nl"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nl"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	B. Implement “Impact measuring tools” in your primary processes</a:t>
            </a:r>
            <a:br>
              <a:rPr lang="nl"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endParaRPr sz="10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nl"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Step 3. Use smart data collection </a:t>
            </a:r>
            <a:r>
              <a:rPr lang="nl"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to continue planning and executing your daily activities and gain insight into which activities lead to which results.</a:t>
            </a:r>
            <a:br>
              <a:rPr lang="nl"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br>
              <a:rPr lang="nl"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b="1" lang="nl"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Step 4. Prove the effectiveness of your activities with the results</a:t>
            </a:r>
            <a:br>
              <a:rPr lang="nl"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nl"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	A. This ‘Theory of change’ will be made visible in your own impact report</a:t>
            </a:r>
            <a:br>
              <a:rPr lang="nl"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nl"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	B. This is the starting point of a follow-up cycle of improvement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Relationship Id="rId4" Type="http://schemas.openxmlformats.org/officeDocument/2006/relationships/image" Target="../media/image10.png"/><Relationship Id="rId5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5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slide" Target="/ppt/slides/slide8.xml"/><Relationship Id="rId4" Type="http://schemas.openxmlformats.org/officeDocument/2006/relationships/slide" Target="/ppt/slides/slide5.xml"/><Relationship Id="rId5" Type="http://schemas.openxmlformats.org/officeDocument/2006/relationships/slide" Target="/ppt/slides/slide13.xml"/><Relationship Id="rId6" Type="http://schemas.openxmlformats.org/officeDocument/2006/relationships/slide" Target="/ppt/slides/slide10.xml"/><Relationship Id="rId7" Type="http://schemas.openxmlformats.org/officeDocument/2006/relationships/slide" Target="/ppt/slides/slide14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image" Target="../media/image2.png"/><Relationship Id="rId6" Type="http://schemas.openxmlformats.org/officeDocument/2006/relationships/image" Target="../media/image13.png"/><Relationship Id="rId7" Type="http://schemas.openxmlformats.org/officeDocument/2006/relationships/image" Target="../media/image9.png"/><Relationship Id="rId8" Type="http://schemas.openxmlformats.org/officeDocument/2006/relationships/image" Target="../media/image1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image" Target="../media/image5.png"/><Relationship Id="rId6" Type="http://schemas.openxmlformats.org/officeDocument/2006/relationships/image" Target="../media/image2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5" Type="http://schemas.openxmlformats.org/officeDocument/2006/relationships/image" Target="../media/image2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Relationship Id="rId4" Type="http://schemas.openxmlformats.org/officeDocument/2006/relationships/image" Target="../media/image1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8.png"/><Relationship Id="rId4" Type="http://schemas.openxmlformats.org/officeDocument/2006/relationships/image" Target="../media/image13.png"/><Relationship Id="rId5" Type="http://schemas.openxmlformats.org/officeDocument/2006/relationships/image" Target="../media/image30.png"/><Relationship Id="rId6" Type="http://schemas.openxmlformats.org/officeDocument/2006/relationships/image" Target="../media/image2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3.png"/><Relationship Id="rId4" Type="http://schemas.openxmlformats.org/officeDocument/2006/relationships/image" Target="../media/image1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8.png"/><Relationship Id="rId4" Type="http://schemas.openxmlformats.org/officeDocument/2006/relationships/image" Target="../media/image16.png"/><Relationship Id="rId5" Type="http://schemas.openxmlformats.org/officeDocument/2006/relationships/image" Target="../media/image9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3.png"/><Relationship Id="rId4" Type="http://schemas.openxmlformats.org/officeDocument/2006/relationships/image" Target="../media/image30.png"/><Relationship Id="rId5" Type="http://schemas.openxmlformats.org/officeDocument/2006/relationships/image" Target="../media/image25.png"/><Relationship Id="rId6" Type="http://schemas.openxmlformats.org/officeDocument/2006/relationships/image" Target="../media/image2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2.png"/><Relationship Id="rId4" Type="http://schemas.openxmlformats.org/officeDocument/2006/relationships/image" Target="../media/image29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3.png"/><Relationship Id="rId4" Type="http://schemas.openxmlformats.org/officeDocument/2006/relationships/image" Target="../media/image34.png"/><Relationship Id="rId5" Type="http://schemas.openxmlformats.org/officeDocument/2006/relationships/image" Target="../media/image22.png"/><Relationship Id="rId6" Type="http://schemas.openxmlformats.org/officeDocument/2006/relationships/image" Target="../media/image26.png"/><Relationship Id="rId7" Type="http://schemas.openxmlformats.org/officeDocument/2006/relationships/image" Target="../media/image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6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3.png"/><Relationship Id="rId4" Type="http://schemas.openxmlformats.org/officeDocument/2006/relationships/image" Target="../media/image3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3.png"/><Relationship Id="rId4" Type="http://schemas.openxmlformats.org/officeDocument/2006/relationships/image" Target="../media/image34.png"/><Relationship Id="rId5" Type="http://schemas.openxmlformats.org/officeDocument/2006/relationships/image" Target="../media/image22.png"/><Relationship Id="rId6" Type="http://schemas.openxmlformats.org/officeDocument/2006/relationships/image" Target="../media/image26.png"/><Relationship Id="rId7" Type="http://schemas.openxmlformats.org/officeDocument/2006/relationships/image" Target="../media/image2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3.png"/><Relationship Id="rId4" Type="http://schemas.openxmlformats.org/officeDocument/2006/relationships/image" Target="../media/image34.png"/><Relationship Id="rId5" Type="http://schemas.openxmlformats.org/officeDocument/2006/relationships/image" Target="../media/image22.png"/><Relationship Id="rId6" Type="http://schemas.openxmlformats.org/officeDocument/2006/relationships/image" Target="../media/image26.png"/><Relationship Id="rId7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780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/>
        </p:nvSpPr>
        <p:spPr>
          <a:xfrm>
            <a:off x="2505175" y="1681650"/>
            <a:ext cx="4133700" cy="89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nl" sz="3000">
                <a:solidFill>
                  <a:srgbClr val="FFFFFF"/>
                </a:solidFill>
                <a:latin typeface="Bai Jamjuree"/>
                <a:ea typeface="Bai Jamjuree"/>
                <a:cs typeface="Bai Jamjuree"/>
                <a:sym typeface="Bai Jamjuree"/>
              </a:rPr>
              <a:t>Automate, track and measure local impact</a:t>
            </a:r>
            <a:endParaRPr b="1" sz="3000">
              <a:solidFill>
                <a:srgbClr val="FFFFFF"/>
              </a:solidFill>
              <a:latin typeface="Bai Jamjuree"/>
              <a:ea typeface="Bai Jamjuree"/>
              <a:cs typeface="Bai Jamjuree"/>
              <a:sym typeface="Bai Jamjuree"/>
            </a:endParaRPr>
          </a:p>
        </p:txBody>
      </p:sp>
      <p:sp>
        <p:nvSpPr>
          <p:cNvPr id="56" name="Google Shape;56;p13"/>
          <p:cNvSpPr/>
          <p:nvPr/>
        </p:nvSpPr>
        <p:spPr>
          <a:xfrm>
            <a:off x="25" y="4067175"/>
            <a:ext cx="9144000" cy="1076400"/>
          </a:xfrm>
          <a:prstGeom prst="rect">
            <a:avLst/>
          </a:prstGeom>
          <a:solidFill>
            <a:srgbClr val="A800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3"/>
          <p:cNvSpPr txBox="1"/>
          <p:nvPr/>
        </p:nvSpPr>
        <p:spPr>
          <a:xfrm>
            <a:off x="314325" y="4295700"/>
            <a:ext cx="3048000" cy="48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2400">
                <a:solidFill>
                  <a:schemeClr val="lt1"/>
                </a:solidFill>
                <a:latin typeface="Bai Jamjuree SemiBold"/>
                <a:ea typeface="Bai Jamjuree SemiBold"/>
                <a:cs typeface="Bai Jamjuree SemiBold"/>
                <a:sym typeface="Bai Jamjuree SemiBold"/>
              </a:rPr>
              <a:t>Solution overview</a:t>
            </a:r>
            <a:endParaRPr sz="2100">
              <a:solidFill>
                <a:srgbClr val="FFFFFF"/>
              </a:solidFill>
              <a:latin typeface="Bai Jamjuree SemiBold"/>
              <a:ea typeface="Bai Jamjuree SemiBold"/>
              <a:cs typeface="Bai Jamjuree SemiBold"/>
              <a:sym typeface="Bai Jamjuree SemiBold"/>
            </a:endParaRPr>
          </a:p>
        </p:txBody>
      </p:sp>
      <p:pic>
        <p:nvPicPr>
          <p:cNvPr id="58" name="Google Shape;58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86625" y="373900"/>
            <a:ext cx="1476375" cy="44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4325" y="323850"/>
            <a:ext cx="1428750" cy="49530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3"/>
          <p:cNvSpPr txBox="1"/>
          <p:nvPr/>
        </p:nvSpPr>
        <p:spPr>
          <a:xfrm>
            <a:off x="5715000" y="4362375"/>
            <a:ext cx="3048000" cy="48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1600">
                <a:solidFill>
                  <a:schemeClr val="lt1"/>
                </a:solidFill>
                <a:latin typeface="Bai Jamjuree Medium"/>
                <a:ea typeface="Bai Jamjuree Medium"/>
                <a:cs typeface="Bai Jamjuree Medium"/>
                <a:sym typeface="Bai Jamjuree Medium"/>
              </a:rPr>
              <a:t>july 2023</a:t>
            </a:r>
            <a:endParaRPr sz="1300">
              <a:solidFill>
                <a:srgbClr val="FFFFFF"/>
              </a:solidFill>
              <a:latin typeface="Bai Jamjuree Medium"/>
              <a:ea typeface="Bai Jamjuree Medium"/>
              <a:cs typeface="Bai Jamjuree Medium"/>
              <a:sym typeface="Bai Jamjuree Medium"/>
            </a:endParaRPr>
          </a:p>
        </p:txBody>
      </p:sp>
      <p:sp>
        <p:nvSpPr>
          <p:cNvPr id="61" name="Google Shape;61;p13"/>
          <p:cNvSpPr/>
          <p:nvPr/>
        </p:nvSpPr>
        <p:spPr>
          <a:xfrm flipH="1">
            <a:off x="6900172" y="1913429"/>
            <a:ext cx="267421" cy="840464"/>
          </a:xfrm>
          <a:custGeom>
            <a:rect b="b" l="l" r="r" t="t"/>
            <a:pathLst>
              <a:path extrusionOk="0" h="1788222" w="568980">
                <a:moveTo>
                  <a:pt x="0" y="0"/>
                </a:moveTo>
                <a:lnTo>
                  <a:pt x="568980" y="0"/>
                </a:lnTo>
                <a:lnTo>
                  <a:pt x="568980" y="1788221"/>
                </a:lnTo>
                <a:lnTo>
                  <a:pt x="0" y="17882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2" name="Google Shape;62;p13"/>
          <p:cNvSpPr/>
          <p:nvPr/>
        </p:nvSpPr>
        <p:spPr>
          <a:xfrm>
            <a:off x="1976474" y="1913425"/>
            <a:ext cx="267421" cy="840464"/>
          </a:xfrm>
          <a:custGeom>
            <a:rect b="b" l="l" r="r" t="t"/>
            <a:pathLst>
              <a:path extrusionOk="0" h="1788222" w="568980">
                <a:moveTo>
                  <a:pt x="0" y="0"/>
                </a:moveTo>
                <a:lnTo>
                  <a:pt x="568980" y="0"/>
                </a:lnTo>
                <a:lnTo>
                  <a:pt x="568980" y="1788221"/>
                </a:lnTo>
                <a:lnTo>
                  <a:pt x="0" y="17882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4"/>
          <p:cNvSpPr/>
          <p:nvPr/>
        </p:nvSpPr>
        <p:spPr>
          <a:xfrm>
            <a:off x="548812" y="-924"/>
            <a:ext cx="8595185" cy="5145344"/>
          </a:xfrm>
          <a:custGeom>
            <a:rect b="b" l="l" r="r" t="t"/>
            <a:pathLst>
              <a:path extrusionOk="0" h="9106804" w="13643151">
                <a:moveTo>
                  <a:pt x="0" y="0"/>
                </a:moveTo>
                <a:lnTo>
                  <a:pt x="13643151" y="0"/>
                </a:lnTo>
                <a:lnTo>
                  <a:pt x="13643151" y="9106803"/>
                </a:lnTo>
                <a:lnTo>
                  <a:pt x="0" y="91068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8" name="Google Shape;68;p14"/>
          <p:cNvSpPr/>
          <p:nvPr/>
        </p:nvSpPr>
        <p:spPr>
          <a:xfrm>
            <a:off x="19050" y="0"/>
            <a:ext cx="5848200" cy="5145300"/>
          </a:xfrm>
          <a:prstGeom prst="homePlate">
            <a:avLst>
              <a:gd fmla="val 25179" name="adj"/>
            </a:avLst>
          </a:prstGeom>
          <a:solidFill>
            <a:srgbClr val="2600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14"/>
          <p:cNvSpPr txBox="1"/>
          <p:nvPr/>
        </p:nvSpPr>
        <p:spPr>
          <a:xfrm>
            <a:off x="322425" y="344525"/>
            <a:ext cx="4097100" cy="708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lang="nl" sz="2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Support your local impact </a:t>
            </a:r>
            <a:r>
              <a:rPr b="1" lang="nl" sz="2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entrepreneurs</a:t>
            </a:r>
            <a:r>
              <a:rPr b="1" lang="nl" sz="2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 and activate impact investors to contribute to their </a:t>
            </a:r>
            <a:r>
              <a:rPr b="1" lang="nl" sz="2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local community.</a:t>
            </a:r>
            <a:endParaRPr sz="2000">
              <a:solidFill>
                <a:schemeClr val="lt1"/>
              </a:solidFill>
              <a:latin typeface="Bai Jamjuree Light"/>
              <a:ea typeface="Bai Jamjuree Light"/>
              <a:cs typeface="Bai Jamjuree Light"/>
              <a:sym typeface="Bai Jamjuree Light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sz="2000">
              <a:solidFill>
                <a:schemeClr val="lt1"/>
              </a:solidFill>
              <a:latin typeface="Bai Jamjuree Light"/>
              <a:ea typeface="Bai Jamjuree Light"/>
              <a:cs typeface="Bai Jamjuree Light"/>
              <a:sym typeface="Bai Jamjuree Light"/>
            </a:endParaRPr>
          </a:p>
        </p:txBody>
      </p:sp>
      <p:sp>
        <p:nvSpPr>
          <p:cNvPr id="70" name="Google Shape;70;p14"/>
          <p:cNvSpPr txBox="1"/>
          <p:nvPr/>
        </p:nvSpPr>
        <p:spPr>
          <a:xfrm>
            <a:off x="322425" y="2457450"/>
            <a:ext cx="4535400" cy="708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nl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Rikx provides all the tools to bring the community together and help local initiatives grow.</a:t>
            </a:r>
            <a:br>
              <a:rPr lang="nl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br>
              <a:rPr lang="nl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lang="nl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Everything in one platform to real-time track the progress and results and measure the local impact.</a:t>
            </a:r>
            <a:br>
              <a:rPr lang="nl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br>
              <a:rPr lang="nl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endParaRPr>
              <a:solidFill>
                <a:schemeClr val="lt1"/>
              </a:solidFill>
              <a:latin typeface="Bai Jamjuree Light"/>
              <a:ea typeface="Bai Jamjuree Light"/>
              <a:cs typeface="Bai Jamjuree Light"/>
              <a:sym typeface="Bai Jamjuree Light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sz="2000">
              <a:solidFill>
                <a:schemeClr val="lt1"/>
              </a:solidFill>
              <a:latin typeface="Bai Jamjuree Light"/>
              <a:ea typeface="Bai Jamjuree Light"/>
              <a:cs typeface="Bai Jamjuree Light"/>
              <a:sym typeface="Bai Jamjuree Ligh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5"/>
          <p:cNvSpPr/>
          <p:nvPr/>
        </p:nvSpPr>
        <p:spPr>
          <a:xfrm>
            <a:off x="0" y="0"/>
            <a:ext cx="9144000" cy="1193700"/>
          </a:xfrm>
          <a:prstGeom prst="rect">
            <a:avLst/>
          </a:prstGeom>
          <a:solidFill>
            <a:srgbClr val="FF780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15"/>
          <p:cNvSpPr txBox="1"/>
          <p:nvPr/>
        </p:nvSpPr>
        <p:spPr>
          <a:xfrm>
            <a:off x="341475" y="154025"/>
            <a:ext cx="7935900" cy="708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lang="nl" sz="2000">
                <a:solidFill>
                  <a:srgbClr val="FFFFFF"/>
                </a:solidFill>
                <a:latin typeface="Bai Jamjuree"/>
                <a:ea typeface="Bai Jamjuree"/>
                <a:cs typeface="Bai Jamjuree"/>
                <a:sym typeface="Bai Jamjuree"/>
              </a:rPr>
              <a:t>Rikx solution | 6 Modules</a:t>
            </a:r>
            <a:br>
              <a:rPr b="1" lang="nl" sz="2000">
                <a:solidFill>
                  <a:srgbClr val="FFFFFF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lang="nl" sz="2000">
                <a:solidFill>
                  <a:srgbClr val="FFFFFF"/>
                </a:solidFill>
                <a:latin typeface="Bai Jamjuree Light"/>
                <a:ea typeface="Bai Jamjuree Light"/>
                <a:cs typeface="Bai Jamjuree Light"/>
                <a:sym typeface="Bai Jamjuree Light"/>
              </a:rPr>
              <a:t>What does the Rikx solution look like? </a:t>
            </a:r>
            <a:endParaRPr sz="2000">
              <a:solidFill>
                <a:srgbClr val="FFFFFF"/>
              </a:solidFill>
              <a:latin typeface="Bai Jamjuree Light"/>
              <a:ea typeface="Bai Jamjuree Light"/>
              <a:cs typeface="Bai Jamjuree Light"/>
              <a:sym typeface="Bai Jamjuree Light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sz="2000">
              <a:solidFill>
                <a:srgbClr val="FFFFFF"/>
              </a:solidFill>
              <a:latin typeface="Bai Jamjuree Light"/>
              <a:ea typeface="Bai Jamjuree Light"/>
              <a:cs typeface="Bai Jamjuree Light"/>
              <a:sym typeface="Bai Jamjuree Light"/>
            </a:endParaRPr>
          </a:p>
        </p:txBody>
      </p:sp>
      <p:sp>
        <p:nvSpPr>
          <p:cNvPr id="77" name="Google Shape;77;p15">
            <a:hlinkClick action="ppaction://hlinksldjump" r:id="rId3"/>
          </p:cNvPr>
          <p:cNvSpPr/>
          <p:nvPr/>
        </p:nvSpPr>
        <p:spPr>
          <a:xfrm>
            <a:off x="3333750" y="1374237"/>
            <a:ext cx="2476500" cy="1733400"/>
          </a:xfrm>
          <a:prstGeom prst="roundRect">
            <a:avLst>
              <a:gd fmla="val 16667" name="adj"/>
            </a:avLst>
          </a:prstGeom>
          <a:solidFill>
            <a:srgbClr val="A800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Module</a:t>
            </a:r>
            <a:r>
              <a:rPr lang="nl" sz="12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2:</a:t>
            </a:r>
            <a:r>
              <a:rPr b="1" lang="nl" sz="12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b="1" sz="12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nl" sz="12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Buyers flow</a:t>
            </a:r>
            <a:endParaRPr b="1" sz="9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9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Automated process with a simple 3 step investment form for investors and an easy-to-use admin environment where you can actively monitor all investments and track the project progress.</a:t>
            </a:r>
            <a:endParaRPr sz="9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8" name="Google Shape;78;p15">
            <a:hlinkClick action="ppaction://hlinksldjump" r:id="rId4"/>
          </p:cNvPr>
          <p:cNvSpPr/>
          <p:nvPr/>
        </p:nvSpPr>
        <p:spPr>
          <a:xfrm>
            <a:off x="341475" y="1339362"/>
            <a:ext cx="2476500" cy="1733400"/>
          </a:xfrm>
          <a:prstGeom prst="roundRect">
            <a:avLst>
              <a:gd fmla="val 16667" name="adj"/>
            </a:avLst>
          </a:prstGeom>
          <a:solidFill>
            <a:srgbClr val="A800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Module</a:t>
            </a:r>
            <a:r>
              <a:rPr lang="nl" sz="12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1:</a:t>
            </a:r>
            <a:r>
              <a:rPr b="1" lang="nl" sz="12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b="1" sz="12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nl" sz="12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Projects flow</a:t>
            </a:r>
            <a:endParaRPr b="1" sz="9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9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Monitor and track all projects including new project requests, with semi-automated approval processes, a project request form and a personalized environment for the social entrepreneurs.</a:t>
            </a:r>
            <a:endParaRPr sz="12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9" name="Google Shape;79;p15"/>
          <p:cNvSpPr/>
          <p:nvPr/>
        </p:nvSpPr>
        <p:spPr>
          <a:xfrm>
            <a:off x="341475" y="3288162"/>
            <a:ext cx="2476500" cy="1733400"/>
          </a:xfrm>
          <a:prstGeom prst="roundRect">
            <a:avLst>
              <a:gd fmla="val 16667" name="adj"/>
            </a:avLst>
          </a:prstGeom>
          <a:solidFill>
            <a:srgbClr val="A800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Module</a:t>
            </a:r>
            <a:r>
              <a:rPr lang="nl" sz="12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4:</a:t>
            </a:r>
            <a:r>
              <a:rPr b="1" lang="nl" sz="12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b="1" sz="12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nl" sz="12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Value determination</a:t>
            </a:r>
            <a:endParaRPr b="1" sz="9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9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Apply the Rikx value determination and create logins for the expert team to evaluate the projects.</a:t>
            </a:r>
            <a:endParaRPr sz="9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nl" sz="9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Data gets saved and can be used for lessons learned.</a:t>
            </a:r>
            <a:endParaRPr sz="9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0" name="Google Shape;80;p15">
            <a:hlinkClick action="ppaction://hlinksldjump" r:id="rId5"/>
          </p:cNvPr>
          <p:cNvSpPr/>
          <p:nvPr/>
        </p:nvSpPr>
        <p:spPr>
          <a:xfrm>
            <a:off x="3333750" y="3227100"/>
            <a:ext cx="2476500" cy="1733400"/>
          </a:xfrm>
          <a:prstGeom prst="roundRect">
            <a:avLst>
              <a:gd fmla="val 16667" name="adj"/>
            </a:avLst>
          </a:prstGeom>
          <a:solidFill>
            <a:srgbClr val="A800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Module</a:t>
            </a:r>
            <a:r>
              <a:rPr lang="nl" sz="12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5:</a:t>
            </a:r>
            <a:r>
              <a:rPr b="1" lang="nl" sz="12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b="1" sz="12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nl" sz="12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CRM</a:t>
            </a:r>
            <a:endParaRPr b="1" sz="9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9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Easy-to-use entrepreneurs and users environment to manage the different profiles (Social entrepreneurs, investors, administrators and reviewers) including various marketing and communication resources.</a:t>
            </a:r>
            <a:endParaRPr sz="12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1" name="Google Shape;81;p15">
            <a:hlinkClick action="ppaction://hlinksldjump" r:id="rId6"/>
          </p:cNvPr>
          <p:cNvSpPr/>
          <p:nvPr/>
        </p:nvSpPr>
        <p:spPr>
          <a:xfrm>
            <a:off x="6149600" y="1374237"/>
            <a:ext cx="2476500" cy="1733400"/>
          </a:xfrm>
          <a:prstGeom prst="roundRect">
            <a:avLst>
              <a:gd fmla="val 16667" name="adj"/>
            </a:avLst>
          </a:prstGeom>
          <a:solidFill>
            <a:srgbClr val="A800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Module</a:t>
            </a:r>
            <a:r>
              <a:rPr lang="nl" sz="12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3:</a:t>
            </a:r>
            <a:r>
              <a:rPr b="1" lang="nl" sz="12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b="1" sz="12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nl" sz="12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Public website</a:t>
            </a:r>
            <a:endParaRPr b="1" sz="9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9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Public website with multiple default pages including the public projects page with all active projects, the investment form and the project request form. </a:t>
            </a:r>
            <a:endParaRPr sz="12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2" name="Google Shape;82;p15">
            <a:hlinkClick action="ppaction://hlinksldjump" r:id="rId7"/>
          </p:cNvPr>
          <p:cNvSpPr/>
          <p:nvPr/>
        </p:nvSpPr>
        <p:spPr>
          <a:xfrm>
            <a:off x="6221425" y="3288150"/>
            <a:ext cx="2476500" cy="1733400"/>
          </a:xfrm>
          <a:prstGeom prst="roundRect">
            <a:avLst>
              <a:gd fmla="val 16667" name="adj"/>
            </a:avLst>
          </a:prstGeom>
          <a:solidFill>
            <a:srgbClr val="A800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Module</a:t>
            </a:r>
            <a:r>
              <a:rPr lang="nl" sz="12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6:</a:t>
            </a:r>
            <a:r>
              <a:rPr b="1" lang="nl" sz="12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b="1" sz="12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nl" sz="12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Measure impact</a:t>
            </a:r>
            <a:endParaRPr b="1" sz="9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9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 clear monitoring framework to share their results with Rikx,  a management environment for the Social Entrepreneurs to measure and prove the impact of their projects. Both on project level, as participant level and a CSRD report. </a:t>
            </a:r>
            <a:endParaRPr sz="12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A800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16"/>
          <p:cNvSpPr/>
          <p:nvPr/>
        </p:nvSpPr>
        <p:spPr>
          <a:xfrm>
            <a:off x="0" y="0"/>
            <a:ext cx="9144000" cy="1193700"/>
          </a:xfrm>
          <a:prstGeom prst="rect">
            <a:avLst/>
          </a:prstGeom>
          <a:solidFill>
            <a:srgbClr val="FF780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16"/>
          <p:cNvSpPr txBox="1"/>
          <p:nvPr/>
        </p:nvSpPr>
        <p:spPr>
          <a:xfrm>
            <a:off x="341475" y="154025"/>
            <a:ext cx="7935900" cy="708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lang="nl" sz="2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1 portal </a:t>
            </a:r>
            <a:r>
              <a:rPr lang="nl" sz="2000">
                <a:solidFill>
                  <a:schemeClr val="lt1"/>
                </a:solidFill>
                <a:latin typeface="Bai Jamjuree Light"/>
                <a:ea typeface="Bai Jamjuree Light"/>
                <a:cs typeface="Bai Jamjuree Light"/>
                <a:sym typeface="Bai Jamjuree Light"/>
              </a:rPr>
              <a:t>|</a:t>
            </a:r>
            <a:r>
              <a:rPr b="1" lang="nl" sz="2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 </a:t>
            </a:r>
            <a:r>
              <a:rPr b="1" lang="nl" sz="2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3 environments </a:t>
            </a:r>
            <a:br>
              <a:rPr b="1" lang="nl" sz="2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lang="nl" sz="2000">
                <a:solidFill>
                  <a:schemeClr val="lt1"/>
                </a:solidFill>
                <a:latin typeface="Bai Jamjuree Light"/>
                <a:ea typeface="Bai Jamjuree Light"/>
                <a:cs typeface="Bai Jamjuree Light"/>
                <a:sym typeface="Bai Jamjuree Light"/>
              </a:rPr>
              <a:t>Monitor, track and measure local impact</a:t>
            </a:r>
            <a:endParaRPr sz="2000">
              <a:solidFill>
                <a:schemeClr val="lt1"/>
              </a:solidFill>
              <a:latin typeface="Bai Jamjuree Light"/>
              <a:ea typeface="Bai Jamjuree Light"/>
              <a:cs typeface="Bai Jamjuree Light"/>
              <a:sym typeface="Bai Jamjuree Light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sz="2000">
              <a:solidFill>
                <a:schemeClr val="lt1"/>
              </a:solidFill>
              <a:latin typeface="Bai Jamjuree Light"/>
              <a:ea typeface="Bai Jamjuree Light"/>
              <a:cs typeface="Bai Jamjuree Light"/>
              <a:sym typeface="Bai Jamjuree Light"/>
            </a:endParaRPr>
          </a:p>
        </p:txBody>
      </p:sp>
      <p:sp>
        <p:nvSpPr>
          <p:cNvPr id="90" name="Google Shape;90;p16"/>
          <p:cNvSpPr txBox="1"/>
          <p:nvPr/>
        </p:nvSpPr>
        <p:spPr>
          <a:xfrm>
            <a:off x="441400" y="3143700"/>
            <a:ext cx="2557200" cy="217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br>
              <a:rPr b="1" lang="nl" sz="1000">
                <a:solidFill>
                  <a:srgbClr val="000000"/>
                </a:solidFill>
                <a:highlight>
                  <a:srgbClr val="FFF2CC"/>
                </a:highlight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b="1" lang="nl" sz="15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Admin </a:t>
            </a:r>
            <a:br>
              <a:rPr b="1" lang="nl" sz="15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b="1" lang="nl" sz="15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environment</a:t>
            </a:r>
            <a:br>
              <a:rPr b="1" lang="nl" sz="1100">
                <a:latin typeface="Bai Jamjuree"/>
                <a:ea typeface="Bai Jamjuree"/>
                <a:cs typeface="Bai Jamjuree"/>
                <a:sym typeface="Bai Jamjuree"/>
              </a:rPr>
            </a:br>
            <a:br>
              <a:rPr b="1" lang="nl" sz="1100">
                <a:latin typeface="Bai Jamjuree"/>
                <a:ea typeface="Bai Jamjuree"/>
                <a:cs typeface="Bai Jamjuree"/>
                <a:sym typeface="Bai Jamjuree"/>
              </a:rPr>
            </a:br>
            <a:br>
              <a:rPr b="1" lang="nl" sz="1100"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lang="nl" sz="11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All important data centralised in one environment to manage, monitor and measure local impact.</a:t>
            </a:r>
            <a:br>
              <a:rPr b="1" lang="nl" sz="1100">
                <a:highlight>
                  <a:srgbClr val="FFF2CC"/>
                </a:highlight>
                <a:latin typeface="Bai Jamjuree"/>
                <a:ea typeface="Bai Jamjuree"/>
                <a:cs typeface="Bai Jamjuree"/>
                <a:sym typeface="Bai Jamjuree"/>
              </a:rPr>
            </a:br>
            <a:endParaRPr b="1" sz="1100">
              <a:solidFill>
                <a:srgbClr val="000000"/>
              </a:solidFill>
              <a:highlight>
                <a:srgbClr val="FFF2CC"/>
              </a:highlight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sz="1000">
              <a:solidFill>
                <a:srgbClr val="000000"/>
              </a:solidFill>
              <a:highlight>
                <a:srgbClr val="FFF2CC"/>
              </a:highlight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000000"/>
              </a:solidFill>
              <a:highlight>
                <a:srgbClr val="FFF2CC"/>
              </a:highlight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0000"/>
              </a:solidFill>
              <a:highlight>
                <a:srgbClr val="FFF2CC"/>
              </a:highlight>
              <a:latin typeface="Bai Jamjuree"/>
              <a:ea typeface="Bai Jamjuree"/>
              <a:cs typeface="Bai Jamjuree"/>
              <a:sym typeface="Bai Jamjuree"/>
            </a:endParaRPr>
          </a:p>
        </p:txBody>
      </p:sp>
      <p:sp>
        <p:nvSpPr>
          <p:cNvPr id="91" name="Google Shape;91;p16"/>
          <p:cNvSpPr txBox="1"/>
          <p:nvPr/>
        </p:nvSpPr>
        <p:spPr>
          <a:xfrm>
            <a:off x="3418200" y="3143700"/>
            <a:ext cx="2419200" cy="183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nl" sz="15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Impact</a:t>
            </a:r>
            <a:br>
              <a:rPr b="1" lang="nl" sz="15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b="1" lang="nl" sz="15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Entrepreneurs environment</a:t>
            </a:r>
            <a:endParaRPr sz="15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000000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1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Easy-to-use, personalised environment for entrepreneurs to monitor their projects and measure their results.</a:t>
            </a:r>
            <a:endParaRPr sz="11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</p:txBody>
      </p:sp>
      <p:sp>
        <p:nvSpPr>
          <p:cNvPr id="92" name="Google Shape;92;p16"/>
          <p:cNvSpPr txBox="1"/>
          <p:nvPr/>
        </p:nvSpPr>
        <p:spPr>
          <a:xfrm>
            <a:off x="6145400" y="3143700"/>
            <a:ext cx="2557200" cy="167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rgbClr val="F4991A"/>
              </a:solidFill>
              <a:highlight>
                <a:srgbClr val="FFF2CC"/>
              </a:highlight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nl" sz="15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Public </a:t>
            </a:r>
            <a:br>
              <a:rPr b="1" lang="nl" sz="15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b="1" lang="nl" sz="15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environment</a:t>
            </a:r>
            <a:endParaRPr sz="15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-171450" lvl="0" marL="28575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br>
              <a:rPr lang="nl" sz="1000">
                <a:highlight>
                  <a:srgbClr val="FFF2CC"/>
                </a:highlight>
                <a:latin typeface="Bai Jamjuree"/>
                <a:ea typeface="Bai Jamjuree"/>
                <a:cs typeface="Bai Jamjuree"/>
                <a:sym typeface="Bai Jamjuree"/>
              </a:rPr>
            </a:br>
            <a:endParaRPr sz="1000">
              <a:solidFill>
                <a:srgbClr val="000000"/>
              </a:solidFill>
              <a:highlight>
                <a:srgbClr val="FFF2CC"/>
              </a:highlight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" sz="11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Public website with a projects page and a simple three-step investment process for investors. </a:t>
            </a:r>
            <a:endParaRPr sz="11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0000"/>
              </a:solidFill>
              <a:highlight>
                <a:srgbClr val="FFF2CC"/>
              </a:highlight>
              <a:latin typeface="Bai Jamjuree"/>
              <a:ea typeface="Bai Jamjuree"/>
              <a:cs typeface="Bai Jamjuree"/>
              <a:sym typeface="Bai Jamjuree"/>
            </a:endParaRPr>
          </a:p>
        </p:txBody>
      </p:sp>
      <p:pic>
        <p:nvPicPr>
          <p:cNvPr id="93" name="Google Shape;9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25998" y="1554175"/>
            <a:ext cx="2138701" cy="133355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94" name="Google Shape;94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0400" y="1554176"/>
            <a:ext cx="1918751" cy="119359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95" name="Google Shape;95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798144" y="1440375"/>
            <a:ext cx="1131453" cy="78616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96" name="Google Shape;96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88980" y="2143127"/>
            <a:ext cx="1966566" cy="100056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97" name="Google Shape;97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130615" y="2057941"/>
            <a:ext cx="1537208" cy="95625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98" name="Google Shape;98;p1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459425" y="1638610"/>
            <a:ext cx="2336737" cy="146386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7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2600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17"/>
          <p:cNvSpPr/>
          <p:nvPr/>
        </p:nvSpPr>
        <p:spPr>
          <a:xfrm>
            <a:off x="0" y="0"/>
            <a:ext cx="9144000" cy="1193700"/>
          </a:xfrm>
          <a:prstGeom prst="rect">
            <a:avLst/>
          </a:prstGeom>
          <a:solidFill>
            <a:srgbClr val="26DA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17"/>
          <p:cNvSpPr txBox="1"/>
          <p:nvPr/>
        </p:nvSpPr>
        <p:spPr>
          <a:xfrm>
            <a:off x="322425" y="163550"/>
            <a:ext cx="7935900" cy="708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lang="nl" sz="2000">
                <a:solidFill>
                  <a:srgbClr val="FF780C"/>
                </a:solidFill>
                <a:latin typeface="Bai Jamjuree"/>
                <a:ea typeface="Bai Jamjuree"/>
                <a:cs typeface="Bai Jamjuree"/>
                <a:sym typeface="Bai Jamjuree"/>
              </a:rPr>
              <a:t>Module 1: </a:t>
            </a:r>
            <a:r>
              <a:rPr b="1" lang="nl" sz="2000">
                <a:solidFill>
                  <a:srgbClr val="FF780C"/>
                </a:solidFill>
                <a:latin typeface="Bai Jamjuree"/>
                <a:ea typeface="Bai Jamjuree"/>
                <a:cs typeface="Bai Jamjuree"/>
                <a:sym typeface="Bai Jamjuree"/>
              </a:rPr>
              <a:t>Projects flow | Admin environment</a:t>
            </a:r>
            <a:br>
              <a:rPr b="1" lang="nl" sz="2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lang="nl" sz="2000">
                <a:solidFill>
                  <a:schemeClr val="lt1"/>
                </a:solidFill>
                <a:latin typeface="Bai Jamjuree Light"/>
                <a:ea typeface="Bai Jamjuree Light"/>
                <a:cs typeface="Bai Jamjuree Light"/>
                <a:sym typeface="Bai Jamjuree Light"/>
              </a:rPr>
              <a:t>Monitor, track and measure local impact</a:t>
            </a:r>
            <a:endParaRPr sz="2000">
              <a:solidFill>
                <a:schemeClr val="lt1"/>
              </a:solidFill>
              <a:latin typeface="Bai Jamjuree Light"/>
              <a:ea typeface="Bai Jamjuree Light"/>
              <a:cs typeface="Bai Jamjuree Light"/>
              <a:sym typeface="Bai Jamjuree Light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sz="2000">
              <a:solidFill>
                <a:schemeClr val="lt1"/>
              </a:solidFill>
              <a:latin typeface="Bai Jamjuree Light"/>
              <a:ea typeface="Bai Jamjuree Light"/>
              <a:cs typeface="Bai Jamjuree Light"/>
              <a:sym typeface="Bai Jamjuree Light"/>
            </a:endParaRPr>
          </a:p>
        </p:txBody>
      </p:sp>
      <p:sp>
        <p:nvSpPr>
          <p:cNvPr id="106" name="Google Shape;106;p17"/>
          <p:cNvSpPr txBox="1"/>
          <p:nvPr/>
        </p:nvSpPr>
        <p:spPr>
          <a:xfrm>
            <a:off x="212500" y="3134175"/>
            <a:ext cx="2062500" cy="167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br>
              <a:rPr b="1"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b="1"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(</a:t>
            </a:r>
            <a:r>
              <a:rPr b="1" lang="nl" sz="11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Automated) approval process for new project applications</a:t>
            </a:r>
            <a:br>
              <a:rPr b="1" lang="nl" sz="11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endParaRPr b="1" sz="11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Automated notifications about new project applications from entrepreneurs.</a:t>
            </a:r>
            <a:endParaRPr sz="10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</p:txBody>
      </p:sp>
      <p:sp>
        <p:nvSpPr>
          <p:cNvPr id="107" name="Google Shape;107;p17"/>
          <p:cNvSpPr txBox="1"/>
          <p:nvPr/>
        </p:nvSpPr>
        <p:spPr>
          <a:xfrm>
            <a:off x="2463650" y="3162025"/>
            <a:ext cx="2062500" cy="12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nl" sz="11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All project data in </a:t>
            </a:r>
            <a:br>
              <a:rPr b="1" lang="nl" sz="11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b="1" lang="nl" sz="11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one place</a:t>
            </a:r>
            <a:endParaRPr sz="11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nl" sz="9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endParaRPr sz="9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nl" sz="9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Every project detail in one environment with a detailed overview of each project</a:t>
            </a:r>
            <a:endParaRPr sz="10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</p:txBody>
      </p:sp>
      <p:sp>
        <p:nvSpPr>
          <p:cNvPr id="108" name="Google Shape;108;p17"/>
          <p:cNvSpPr txBox="1"/>
          <p:nvPr/>
        </p:nvSpPr>
        <p:spPr>
          <a:xfrm>
            <a:off x="4741325" y="3134175"/>
            <a:ext cx="1987500" cy="173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nl" sz="11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Easily track </a:t>
            </a:r>
            <a:br>
              <a:rPr b="1" lang="nl" sz="11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b="1" lang="nl" sz="11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project </a:t>
            </a:r>
            <a:r>
              <a:rPr b="1" lang="nl" sz="11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progress </a:t>
            </a:r>
            <a:endParaRPr sz="11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-171450" lvl="0" marL="28575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b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endParaRPr sz="10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" sz="9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 Insight into the progress of each active project with automated counters showing the total amount of investments in numbers and valuta.</a:t>
            </a:r>
            <a:endParaRPr sz="9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</p:txBody>
      </p:sp>
      <p:sp>
        <p:nvSpPr>
          <p:cNvPr id="109" name="Google Shape;109;p17"/>
          <p:cNvSpPr txBox="1"/>
          <p:nvPr/>
        </p:nvSpPr>
        <p:spPr>
          <a:xfrm>
            <a:off x="6944000" y="3134175"/>
            <a:ext cx="1987500" cy="17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nl" sz="11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Visual reporting dashboard to measure impact and progress</a:t>
            </a:r>
            <a:endParaRPr sz="11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-196850" lvl="0" marL="28575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sz="10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nl" sz="9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Detailed visual reporting on the projects and their individual impact and progress.</a:t>
            </a:r>
            <a:endParaRPr sz="9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9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9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</p:txBody>
      </p:sp>
      <p:cxnSp>
        <p:nvCxnSpPr>
          <p:cNvPr id="110" name="Google Shape;110;p17"/>
          <p:cNvCxnSpPr/>
          <p:nvPr/>
        </p:nvCxnSpPr>
        <p:spPr>
          <a:xfrm flipH="1" rot="10800000">
            <a:off x="2100950" y="2352325"/>
            <a:ext cx="468300" cy="1200"/>
          </a:xfrm>
          <a:prstGeom prst="straightConnector1">
            <a:avLst/>
          </a:prstGeom>
          <a:noFill/>
          <a:ln cap="flat" cmpd="sng" w="19050">
            <a:solidFill>
              <a:srgbClr val="26DAFF"/>
            </a:solidFill>
            <a:prstDash val="solid"/>
            <a:round/>
            <a:headEnd len="med" w="med" type="none"/>
            <a:tailEnd len="med" w="med" type="oval"/>
          </a:ln>
        </p:spPr>
      </p:cxnSp>
      <p:cxnSp>
        <p:nvCxnSpPr>
          <p:cNvPr id="111" name="Google Shape;111;p17"/>
          <p:cNvCxnSpPr/>
          <p:nvPr/>
        </p:nvCxnSpPr>
        <p:spPr>
          <a:xfrm>
            <a:off x="4366802" y="2352463"/>
            <a:ext cx="516000" cy="0"/>
          </a:xfrm>
          <a:prstGeom prst="straightConnector1">
            <a:avLst/>
          </a:prstGeom>
          <a:noFill/>
          <a:ln cap="flat" cmpd="sng" w="19050">
            <a:solidFill>
              <a:srgbClr val="26DAFF"/>
            </a:solidFill>
            <a:prstDash val="solid"/>
            <a:round/>
            <a:headEnd len="med" w="med" type="none"/>
            <a:tailEnd len="med" w="med" type="oval"/>
          </a:ln>
        </p:spPr>
      </p:cxnSp>
      <p:cxnSp>
        <p:nvCxnSpPr>
          <p:cNvPr id="112" name="Google Shape;112;p17"/>
          <p:cNvCxnSpPr/>
          <p:nvPr/>
        </p:nvCxnSpPr>
        <p:spPr>
          <a:xfrm>
            <a:off x="6532296" y="2352463"/>
            <a:ext cx="516300" cy="0"/>
          </a:xfrm>
          <a:prstGeom prst="straightConnector1">
            <a:avLst/>
          </a:prstGeom>
          <a:noFill/>
          <a:ln cap="flat" cmpd="sng" w="19050">
            <a:solidFill>
              <a:srgbClr val="26DAFF"/>
            </a:solidFill>
            <a:prstDash val="solid"/>
            <a:round/>
            <a:headEnd len="med" w="med" type="none"/>
            <a:tailEnd len="med" w="med" type="oval"/>
          </a:ln>
        </p:spPr>
      </p:cxnSp>
      <p:pic>
        <p:nvPicPr>
          <p:cNvPr id="113" name="Google Shape;11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96300" y="1890400"/>
            <a:ext cx="1682877" cy="11693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14" name="Google Shape;114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6950" y="1855934"/>
            <a:ext cx="1802327" cy="123824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15" name="Google Shape;115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00925" y="1890400"/>
            <a:ext cx="1887109" cy="116930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16" name="Google Shape;116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926500" y="1897302"/>
            <a:ext cx="1802327" cy="1155499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8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rgbClr val="A800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18"/>
          <p:cNvSpPr/>
          <p:nvPr/>
        </p:nvSpPr>
        <p:spPr>
          <a:xfrm>
            <a:off x="0" y="-900"/>
            <a:ext cx="5848200" cy="5145300"/>
          </a:xfrm>
          <a:prstGeom prst="homePlate">
            <a:avLst>
              <a:gd fmla="val 25179" name="adj"/>
            </a:avLst>
          </a:prstGeom>
          <a:solidFill>
            <a:srgbClr val="FF780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18"/>
          <p:cNvSpPr txBox="1"/>
          <p:nvPr/>
        </p:nvSpPr>
        <p:spPr>
          <a:xfrm>
            <a:off x="331950" y="277850"/>
            <a:ext cx="7935900" cy="708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lang="nl" sz="2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Module 1: Projects flow | Admin environment</a:t>
            </a:r>
            <a:r>
              <a:rPr b="1" lang="nl" sz="2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 </a:t>
            </a:r>
            <a:endParaRPr sz="2000">
              <a:solidFill>
                <a:schemeClr val="lt1"/>
              </a:solidFill>
              <a:latin typeface="Bai Jamjuree Light"/>
              <a:ea typeface="Bai Jamjuree Light"/>
              <a:cs typeface="Bai Jamjuree Light"/>
              <a:sym typeface="Bai Jamjuree Light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sz="2000">
              <a:solidFill>
                <a:schemeClr val="lt1"/>
              </a:solidFill>
              <a:latin typeface="Bai Jamjuree Light"/>
              <a:ea typeface="Bai Jamjuree Light"/>
              <a:cs typeface="Bai Jamjuree Light"/>
              <a:sym typeface="Bai Jamjuree Light"/>
            </a:endParaRPr>
          </a:p>
        </p:txBody>
      </p:sp>
      <p:sp>
        <p:nvSpPr>
          <p:cNvPr id="124" name="Google Shape;124;p18"/>
          <p:cNvSpPr txBox="1"/>
          <p:nvPr/>
        </p:nvSpPr>
        <p:spPr>
          <a:xfrm>
            <a:off x="427750" y="1282675"/>
            <a:ext cx="3595200" cy="36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15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All important project data in one place to monitor progress and measure impact.</a:t>
            </a:r>
            <a:br>
              <a:rPr b="1" lang="nl" sz="8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br>
              <a:rPr b="1" lang="nl" sz="8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endParaRPr b="1" sz="8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Bai Jamjuree"/>
              <a:buChar char="●"/>
            </a:pPr>
            <a: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Overview of all project details, including contract, project plan and investments, in one environment.</a:t>
            </a:r>
            <a:b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endParaRPr sz="10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</a:pPr>
            <a: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Separate pipeline for new concept projects with approval process</a:t>
            </a:r>
            <a:br>
              <a:rPr b="1" lang="nl" sz="8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endParaRPr b="1" sz="8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b="1" lang="nl" sz="8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br>
              <a:rPr lang="nl" sz="8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b="1"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Customization:</a:t>
            </a:r>
            <a:b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In the test rounds it’s possible to extend or adjust the basic project criteria.</a:t>
            </a:r>
            <a:b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b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br>
              <a:rPr lang="nl" sz="1000">
                <a:solidFill>
                  <a:schemeClr val="lt1"/>
                </a:solidFill>
                <a:highlight>
                  <a:srgbClr val="FFF2CC"/>
                </a:highlight>
                <a:latin typeface="Bai Jamjuree"/>
                <a:ea typeface="Bai Jamjuree"/>
                <a:cs typeface="Bai Jamjuree"/>
                <a:sym typeface="Bai Jamjuree"/>
              </a:rPr>
            </a:br>
            <a:endParaRPr sz="1000">
              <a:solidFill>
                <a:schemeClr val="lt1"/>
              </a:solidFill>
              <a:highlight>
                <a:srgbClr val="FFF2CC"/>
              </a:highlight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highlight>
                <a:srgbClr val="FFF2CC"/>
              </a:highlight>
              <a:latin typeface="Bai Jamjuree"/>
              <a:ea typeface="Bai Jamjuree"/>
              <a:cs typeface="Bai Jamjuree"/>
              <a:sym typeface="Bai Jamjuree"/>
            </a:endParaRPr>
          </a:p>
        </p:txBody>
      </p:sp>
      <p:pic>
        <p:nvPicPr>
          <p:cNvPr id="125" name="Google Shape;125;p18"/>
          <p:cNvPicPr preferRelativeResize="0"/>
          <p:nvPr/>
        </p:nvPicPr>
        <p:blipFill rotWithShape="1">
          <a:blip r:embed="rId3">
            <a:alphaModFix/>
          </a:blip>
          <a:srcRect b="0" l="0" r="25412" t="0"/>
          <a:stretch/>
        </p:blipFill>
        <p:spPr>
          <a:xfrm>
            <a:off x="4377150" y="891679"/>
            <a:ext cx="4766848" cy="307992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26" name="Google Shape;126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95275" y="2319850"/>
            <a:ext cx="3329377" cy="212962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27" name="Google Shape;127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79725" y="3101200"/>
            <a:ext cx="2603023" cy="178830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rgbClr val="2600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19"/>
          <p:cNvSpPr/>
          <p:nvPr/>
        </p:nvSpPr>
        <p:spPr>
          <a:xfrm>
            <a:off x="0" y="725"/>
            <a:ext cx="7533188" cy="5142050"/>
          </a:xfrm>
          <a:custGeom>
            <a:rect b="b" l="l" r="r" t="t"/>
            <a:pathLst>
              <a:path extrusionOk="0" h="11178370" w="14015233">
                <a:moveTo>
                  <a:pt x="0" y="0"/>
                </a:moveTo>
                <a:lnTo>
                  <a:pt x="14015233" y="0"/>
                </a:lnTo>
                <a:lnTo>
                  <a:pt x="14015233" y="11178370"/>
                </a:lnTo>
                <a:lnTo>
                  <a:pt x="0" y="1117837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4" name="Google Shape;134;p19"/>
          <p:cNvSpPr txBox="1"/>
          <p:nvPr/>
        </p:nvSpPr>
        <p:spPr>
          <a:xfrm>
            <a:off x="331950" y="277850"/>
            <a:ext cx="7935900" cy="708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lang="nl" sz="2000">
                <a:solidFill>
                  <a:srgbClr val="FF780C"/>
                </a:solidFill>
                <a:latin typeface="Bai Jamjuree"/>
                <a:ea typeface="Bai Jamjuree"/>
                <a:cs typeface="Bai Jamjuree"/>
                <a:sym typeface="Bai Jamjuree"/>
              </a:rPr>
              <a:t>Module 1: </a:t>
            </a:r>
            <a:r>
              <a:rPr b="1" lang="nl" sz="2000">
                <a:solidFill>
                  <a:srgbClr val="FF780C"/>
                </a:solidFill>
                <a:latin typeface="Bai Jamjuree"/>
                <a:ea typeface="Bai Jamjuree"/>
                <a:cs typeface="Bai Jamjuree"/>
                <a:sym typeface="Bai Jamjuree"/>
              </a:rPr>
              <a:t>My projects | </a:t>
            </a:r>
            <a:r>
              <a:rPr b="1" lang="nl" sz="2000">
                <a:solidFill>
                  <a:srgbClr val="FF780C"/>
                </a:solidFill>
                <a:latin typeface="Bai Jamjuree"/>
                <a:ea typeface="Bai Jamjuree"/>
                <a:cs typeface="Bai Jamjuree"/>
                <a:sym typeface="Bai Jamjuree"/>
              </a:rPr>
              <a:t>Impact entrepreneurs environment </a:t>
            </a:r>
            <a:endParaRPr b="1" sz="2000">
              <a:solidFill>
                <a:srgbClr val="FF780C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sz="2000">
              <a:solidFill>
                <a:schemeClr val="lt1"/>
              </a:solidFill>
              <a:latin typeface="Bai Jamjuree Light"/>
              <a:ea typeface="Bai Jamjuree Light"/>
              <a:cs typeface="Bai Jamjuree Light"/>
              <a:sym typeface="Bai Jamjuree Light"/>
            </a:endParaRPr>
          </a:p>
        </p:txBody>
      </p:sp>
      <p:sp>
        <p:nvSpPr>
          <p:cNvPr id="135" name="Google Shape;135;p19"/>
          <p:cNvSpPr txBox="1"/>
          <p:nvPr/>
        </p:nvSpPr>
        <p:spPr>
          <a:xfrm>
            <a:off x="413050" y="1098975"/>
            <a:ext cx="3752700" cy="352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15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Easy-to-use environment for the impact </a:t>
            </a:r>
            <a:r>
              <a:rPr lang="nl" sz="15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entrepreneurs</a:t>
            </a:r>
            <a:r>
              <a:rPr lang="nl" sz="15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 to monitor their projects and apply / request new projects.</a:t>
            </a:r>
            <a:br>
              <a:rPr lang="nl" sz="15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br>
              <a:rPr b="1" lang="nl" sz="8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endParaRPr b="1" sz="8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Bai Jamjuree"/>
              <a:buChar char="●"/>
            </a:pPr>
            <a: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Separate</a:t>
            </a:r>
            <a: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 personalised environment for each </a:t>
            </a:r>
            <a: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entrepreneur with their own login credentials.</a:t>
            </a:r>
            <a:b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endParaRPr sz="10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Bai Jamjuree"/>
              <a:buChar char="●"/>
            </a:pPr>
            <a: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Limited access to project details, they only see what they need to see.</a:t>
            </a:r>
            <a:b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endParaRPr sz="10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Bai Jamjuree"/>
              <a:buChar char="●"/>
            </a:pPr>
            <a: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They can track the progress of their projects real time as they move through the pipeline.</a:t>
            </a:r>
            <a:b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 </a:t>
            </a:r>
            <a:endParaRPr sz="10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Bai Jamjuree"/>
              <a:buChar char="●"/>
            </a:pPr>
            <a: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Automated </a:t>
            </a:r>
            <a: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approval process for new project applications. </a:t>
            </a:r>
            <a:endParaRPr sz="10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b="1" lang="nl" sz="8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br>
              <a:rPr lang="nl" sz="8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endParaRPr b="1" sz="8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</p:txBody>
      </p:sp>
      <p:pic>
        <p:nvPicPr>
          <p:cNvPr id="136" name="Google Shape;136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70550" y="1392400"/>
            <a:ext cx="4673449" cy="292775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37" name="Google Shape;137;p19"/>
          <p:cNvSpPr txBox="1"/>
          <p:nvPr/>
        </p:nvSpPr>
        <p:spPr>
          <a:xfrm>
            <a:off x="8391950" y="231175"/>
            <a:ext cx="578100" cy="51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2600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20"/>
          <p:cNvSpPr/>
          <p:nvPr/>
        </p:nvSpPr>
        <p:spPr>
          <a:xfrm>
            <a:off x="0" y="0"/>
            <a:ext cx="9144000" cy="1193700"/>
          </a:xfrm>
          <a:prstGeom prst="rect">
            <a:avLst/>
          </a:prstGeom>
          <a:solidFill>
            <a:srgbClr val="26DA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20"/>
          <p:cNvSpPr txBox="1"/>
          <p:nvPr/>
        </p:nvSpPr>
        <p:spPr>
          <a:xfrm>
            <a:off x="331950" y="163550"/>
            <a:ext cx="8253900" cy="708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lang="nl" sz="2000">
                <a:solidFill>
                  <a:srgbClr val="FF780C"/>
                </a:solidFill>
                <a:latin typeface="Bai Jamjuree"/>
                <a:ea typeface="Bai Jamjuree"/>
                <a:cs typeface="Bai Jamjuree"/>
                <a:sym typeface="Bai Jamjuree"/>
              </a:rPr>
              <a:t>Module 2: Buyers flow</a:t>
            </a:r>
            <a:r>
              <a:rPr b="1" lang="nl" sz="2000">
                <a:solidFill>
                  <a:srgbClr val="FF780C"/>
                </a:solidFill>
                <a:latin typeface="Bai Jamjuree"/>
                <a:ea typeface="Bai Jamjuree"/>
                <a:cs typeface="Bai Jamjuree"/>
                <a:sym typeface="Bai Jamjuree"/>
              </a:rPr>
              <a:t> | Admin environment</a:t>
            </a:r>
            <a:br>
              <a:rPr b="1" lang="nl" sz="2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lang="nl" sz="2000">
                <a:solidFill>
                  <a:schemeClr val="lt1"/>
                </a:solidFill>
                <a:latin typeface="Bai Jamjuree Light"/>
                <a:ea typeface="Bai Jamjuree Light"/>
                <a:cs typeface="Bai Jamjuree Light"/>
                <a:sym typeface="Bai Jamjuree Light"/>
              </a:rPr>
              <a:t>Automated process to actively monitor project investments</a:t>
            </a:r>
            <a:endParaRPr sz="2500">
              <a:solidFill>
                <a:schemeClr val="lt1"/>
              </a:solidFill>
              <a:highlight>
                <a:srgbClr val="FFF2CC"/>
              </a:highlight>
              <a:latin typeface="Bai Jamjuree Light"/>
              <a:ea typeface="Bai Jamjuree Light"/>
              <a:cs typeface="Bai Jamjuree Light"/>
              <a:sym typeface="Bai Jamjuree Light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sz="2000">
              <a:solidFill>
                <a:schemeClr val="lt1"/>
              </a:solidFill>
              <a:latin typeface="Bai Jamjuree Light"/>
              <a:ea typeface="Bai Jamjuree Light"/>
              <a:cs typeface="Bai Jamjuree Light"/>
              <a:sym typeface="Bai Jamjuree Light"/>
            </a:endParaRPr>
          </a:p>
        </p:txBody>
      </p:sp>
      <p:sp>
        <p:nvSpPr>
          <p:cNvPr id="145" name="Google Shape;145;p20"/>
          <p:cNvSpPr txBox="1"/>
          <p:nvPr/>
        </p:nvSpPr>
        <p:spPr>
          <a:xfrm>
            <a:off x="212500" y="3134175"/>
            <a:ext cx="2062500" cy="153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br>
              <a:rPr b="1"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b="1" lang="nl" sz="11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Simple and quick investment process</a:t>
            </a:r>
            <a:endParaRPr b="1" sz="11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sz="10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9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In a simple three-steps-process impact investors fill out their contact-, invoice- and investment details. </a:t>
            </a:r>
            <a:endParaRPr sz="9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</p:txBody>
      </p:sp>
      <p:sp>
        <p:nvSpPr>
          <p:cNvPr id="146" name="Google Shape;146;p20"/>
          <p:cNvSpPr txBox="1"/>
          <p:nvPr/>
        </p:nvSpPr>
        <p:spPr>
          <a:xfrm>
            <a:off x="2463650" y="3162025"/>
            <a:ext cx="20625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nl" sz="11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Automated notifications about new investments</a:t>
            </a:r>
            <a:endParaRPr sz="11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nl" sz="9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Impact investors automatically receive a confirmation of their investment and an automated notification is send to the admin.</a:t>
            </a:r>
            <a:br>
              <a:rPr lang="nl" sz="9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endParaRPr sz="9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</p:txBody>
      </p:sp>
      <p:sp>
        <p:nvSpPr>
          <p:cNvPr id="147" name="Google Shape;147;p20"/>
          <p:cNvSpPr txBox="1"/>
          <p:nvPr/>
        </p:nvSpPr>
        <p:spPr>
          <a:xfrm>
            <a:off x="4741325" y="3162025"/>
            <a:ext cx="1987500" cy="158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nl" sz="11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All investment details </a:t>
            </a:r>
            <a:br>
              <a:rPr b="1" lang="nl" sz="11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b="1" lang="nl" sz="11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in one place</a:t>
            </a:r>
            <a:endParaRPr sz="11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-171450" lvl="0" marL="28575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sz="10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" sz="9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Manage all important investment details, centralized in one place to easily track </a:t>
            </a:r>
            <a:br>
              <a:rPr lang="nl" sz="9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lang="nl" sz="9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the progress.</a:t>
            </a:r>
            <a:br>
              <a:rPr lang="nl" sz="9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endParaRPr sz="9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</p:txBody>
      </p:sp>
      <p:sp>
        <p:nvSpPr>
          <p:cNvPr id="148" name="Google Shape;148;p20"/>
          <p:cNvSpPr txBox="1"/>
          <p:nvPr/>
        </p:nvSpPr>
        <p:spPr>
          <a:xfrm>
            <a:off x="6869000" y="3134175"/>
            <a:ext cx="2062500" cy="158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nl" sz="11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Automatically generated certificate for buyers</a:t>
            </a:r>
            <a:endParaRPr sz="11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-196850" lvl="0" marL="28575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sz="10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nl" sz="9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When the threshold is achieved, an email with a certificate is automatically send to everybody who invested in the project.</a:t>
            </a:r>
            <a:br>
              <a:rPr lang="nl" sz="900">
                <a:solidFill>
                  <a:schemeClr val="lt1"/>
                </a:solidFill>
                <a:highlight>
                  <a:srgbClr val="FFF2CC"/>
                </a:highlight>
                <a:latin typeface="Bai Jamjuree"/>
                <a:ea typeface="Bai Jamjuree"/>
                <a:cs typeface="Bai Jamjuree"/>
                <a:sym typeface="Bai Jamjuree"/>
              </a:rPr>
            </a:br>
            <a:endParaRPr sz="900">
              <a:solidFill>
                <a:schemeClr val="lt1"/>
              </a:solidFill>
              <a:highlight>
                <a:srgbClr val="FFF2CC"/>
              </a:highlight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</p:txBody>
      </p:sp>
      <p:cxnSp>
        <p:nvCxnSpPr>
          <p:cNvPr id="149" name="Google Shape;149;p20"/>
          <p:cNvCxnSpPr/>
          <p:nvPr/>
        </p:nvCxnSpPr>
        <p:spPr>
          <a:xfrm flipH="1" rot="10800000">
            <a:off x="2100950" y="2352325"/>
            <a:ext cx="468300" cy="1200"/>
          </a:xfrm>
          <a:prstGeom prst="straightConnector1">
            <a:avLst/>
          </a:prstGeom>
          <a:noFill/>
          <a:ln cap="flat" cmpd="sng" w="19050">
            <a:solidFill>
              <a:srgbClr val="26DAFF"/>
            </a:solidFill>
            <a:prstDash val="solid"/>
            <a:round/>
            <a:headEnd len="med" w="med" type="none"/>
            <a:tailEnd len="med" w="med" type="oval"/>
          </a:ln>
        </p:spPr>
      </p:cxnSp>
      <p:cxnSp>
        <p:nvCxnSpPr>
          <p:cNvPr id="150" name="Google Shape;150;p20"/>
          <p:cNvCxnSpPr/>
          <p:nvPr/>
        </p:nvCxnSpPr>
        <p:spPr>
          <a:xfrm>
            <a:off x="4366802" y="2352463"/>
            <a:ext cx="516000" cy="0"/>
          </a:xfrm>
          <a:prstGeom prst="straightConnector1">
            <a:avLst/>
          </a:prstGeom>
          <a:noFill/>
          <a:ln cap="flat" cmpd="sng" w="19050">
            <a:solidFill>
              <a:srgbClr val="26DAFF"/>
            </a:solidFill>
            <a:prstDash val="solid"/>
            <a:round/>
            <a:headEnd len="med" w="med" type="none"/>
            <a:tailEnd len="med" w="med" type="oval"/>
          </a:ln>
        </p:spPr>
      </p:cxnSp>
      <p:cxnSp>
        <p:nvCxnSpPr>
          <p:cNvPr id="151" name="Google Shape;151;p20"/>
          <p:cNvCxnSpPr/>
          <p:nvPr/>
        </p:nvCxnSpPr>
        <p:spPr>
          <a:xfrm>
            <a:off x="6532296" y="2352463"/>
            <a:ext cx="516300" cy="0"/>
          </a:xfrm>
          <a:prstGeom prst="straightConnector1">
            <a:avLst/>
          </a:prstGeom>
          <a:noFill/>
          <a:ln cap="flat" cmpd="sng" w="19050">
            <a:solidFill>
              <a:srgbClr val="26DAFF"/>
            </a:solidFill>
            <a:prstDash val="solid"/>
            <a:round/>
            <a:headEnd len="med" w="med" type="none"/>
            <a:tailEnd len="med" w="med" type="oval"/>
          </a:ln>
        </p:spPr>
      </p:cxnSp>
      <p:pic>
        <p:nvPicPr>
          <p:cNvPr id="152" name="Google Shape;152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1025" y="2008375"/>
            <a:ext cx="1812526" cy="978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20"/>
          <p:cNvPicPr preferRelativeResize="0"/>
          <p:nvPr/>
        </p:nvPicPr>
        <p:blipFill rotWithShape="1">
          <a:blip r:embed="rId4">
            <a:alphaModFix/>
          </a:blip>
          <a:srcRect b="0" l="0" r="36520" t="0"/>
          <a:stretch/>
        </p:blipFill>
        <p:spPr>
          <a:xfrm>
            <a:off x="4925962" y="1871330"/>
            <a:ext cx="1563177" cy="12529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43675" y="1871325"/>
            <a:ext cx="1448691" cy="1252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222725" y="1914425"/>
            <a:ext cx="1462224" cy="1072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780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21"/>
          <p:cNvSpPr/>
          <p:nvPr/>
        </p:nvSpPr>
        <p:spPr>
          <a:xfrm>
            <a:off x="0" y="0"/>
            <a:ext cx="9144000" cy="1076400"/>
          </a:xfrm>
          <a:prstGeom prst="rect">
            <a:avLst/>
          </a:prstGeom>
          <a:solidFill>
            <a:srgbClr val="A800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21"/>
          <p:cNvSpPr txBox="1"/>
          <p:nvPr/>
        </p:nvSpPr>
        <p:spPr>
          <a:xfrm>
            <a:off x="331950" y="249000"/>
            <a:ext cx="7935900" cy="5784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lang="nl" sz="2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Module 2: Buyers flow</a:t>
            </a:r>
            <a:r>
              <a:rPr b="1" lang="nl" sz="2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 | </a:t>
            </a:r>
            <a:r>
              <a:rPr b="1" lang="nl" sz="2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Admin environment </a:t>
            </a:r>
            <a:endParaRPr sz="2000">
              <a:solidFill>
                <a:schemeClr val="lt1"/>
              </a:solidFill>
              <a:latin typeface="Bai Jamjuree Light"/>
              <a:ea typeface="Bai Jamjuree Light"/>
              <a:cs typeface="Bai Jamjuree Light"/>
              <a:sym typeface="Bai Jamjuree Light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sz="2000">
              <a:solidFill>
                <a:schemeClr val="lt1"/>
              </a:solidFill>
              <a:latin typeface="Bai Jamjuree Light"/>
              <a:ea typeface="Bai Jamjuree Light"/>
              <a:cs typeface="Bai Jamjuree Light"/>
              <a:sym typeface="Bai Jamjuree Light"/>
            </a:endParaRPr>
          </a:p>
        </p:txBody>
      </p:sp>
      <p:sp>
        <p:nvSpPr>
          <p:cNvPr id="163" name="Google Shape;163;p21"/>
          <p:cNvSpPr txBox="1"/>
          <p:nvPr/>
        </p:nvSpPr>
        <p:spPr>
          <a:xfrm>
            <a:off x="331950" y="1341350"/>
            <a:ext cx="3752700" cy="355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15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An easy-to-use environment to monitor the project investments and stay on top of the project progress.  </a:t>
            </a:r>
            <a:br>
              <a:rPr b="1" lang="nl" sz="8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br>
              <a:rPr b="1" lang="nl" sz="8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endParaRPr b="1" sz="10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-2794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Bai Jamjuree"/>
              <a:buChar char="●"/>
            </a:pPr>
            <a: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Pipeline view of all investments in the different phases</a:t>
            </a:r>
            <a:b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endParaRPr sz="10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-2794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Bai Jamjuree"/>
              <a:buChar char="●"/>
            </a:pPr>
            <a: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Automated email notifications to impact investors and admins during the different investment phases</a:t>
            </a:r>
            <a:b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endParaRPr sz="10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-2794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Montserrat"/>
              <a:buChar char="●"/>
            </a:pPr>
            <a: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Filter on project to track the progress per project or use the different views to display the data</a:t>
            </a:r>
            <a:b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br>
              <a:rPr b="1" lang="nl" sz="8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endParaRPr b="1" sz="8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lang="nl" sz="8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b="1"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Customization:</a:t>
            </a:r>
            <a:b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The investment process can be configured to your standards</a:t>
            </a:r>
            <a: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 </a:t>
            </a:r>
            <a:br>
              <a:rPr lang="nl" sz="1000">
                <a:solidFill>
                  <a:schemeClr val="lt1"/>
                </a:solidFill>
                <a:highlight>
                  <a:srgbClr val="FFF2CC"/>
                </a:highlight>
                <a:latin typeface="Bai Jamjuree"/>
                <a:ea typeface="Bai Jamjuree"/>
                <a:cs typeface="Bai Jamjuree"/>
                <a:sym typeface="Bai Jamjuree"/>
              </a:rPr>
            </a:br>
            <a:endParaRPr b="1" sz="1000">
              <a:solidFill>
                <a:schemeClr val="lt1"/>
              </a:solidFill>
              <a:highlight>
                <a:srgbClr val="FFF2CC"/>
              </a:highlight>
              <a:latin typeface="Bai Jamjuree"/>
              <a:ea typeface="Bai Jamjuree"/>
              <a:cs typeface="Bai Jamjuree"/>
              <a:sym typeface="Bai Jamjuree"/>
            </a:endParaRPr>
          </a:p>
        </p:txBody>
      </p:sp>
      <p:pic>
        <p:nvPicPr>
          <p:cNvPr id="164" name="Google Shape;164;p21"/>
          <p:cNvPicPr preferRelativeResize="0"/>
          <p:nvPr/>
        </p:nvPicPr>
        <p:blipFill rotWithShape="1">
          <a:blip r:embed="rId3">
            <a:alphaModFix/>
          </a:blip>
          <a:srcRect b="0" l="765" r="24996" t="0"/>
          <a:stretch/>
        </p:blipFill>
        <p:spPr>
          <a:xfrm>
            <a:off x="4857750" y="1418925"/>
            <a:ext cx="4286249" cy="29377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65" name="Google Shape;165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913" y="2887500"/>
            <a:ext cx="3617925" cy="201035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2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rgbClr val="FF780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22"/>
          <p:cNvSpPr/>
          <p:nvPr/>
        </p:nvSpPr>
        <p:spPr>
          <a:xfrm>
            <a:off x="0" y="725"/>
            <a:ext cx="6447007" cy="5142050"/>
          </a:xfrm>
          <a:custGeom>
            <a:rect b="b" l="l" r="r" t="t"/>
            <a:pathLst>
              <a:path extrusionOk="0" h="11178370" w="14015233">
                <a:moveTo>
                  <a:pt x="0" y="0"/>
                </a:moveTo>
                <a:lnTo>
                  <a:pt x="14015233" y="0"/>
                </a:lnTo>
                <a:lnTo>
                  <a:pt x="14015233" y="11178370"/>
                </a:lnTo>
                <a:lnTo>
                  <a:pt x="0" y="1117837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2" name="Google Shape;172;p22"/>
          <p:cNvSpPr txBox="1"/>
          <p:nvPr/>
        </p:nvSpPr>
        <p:spPr>
          <a:xfrm>
            <a:off x="331950" y="161375"/>
            <a:ext cx="7935900" cy="708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lang="nl" sz="2000">
                <a:solidFill>
                  <a:srgbClr val="FF780C"/>
                </a:solidFill>
                <a:latin typeface="Bai Jamjuree"/>
                <a:ea typeface="Bai Jamjuree"/>
                <a:cs typeface="Bai Jamjuree"/>
                <a:sym typeface="Bai Jamjuree"/>
              </a:rPr>
              <a:t>Module 3: </a:t>
            </a:r>
            <a:r>
              <a:rPr b="1" lang="nl" sz="2000">
                <a:solidFill>
                  <a:srgbClr val="FF780C"/>
                </a:solidFill>
                <a:latin typeface="Bai Jamjuree"/>
                <a:ea typeface="Bai Jamjuree"/>
                <a:cs typeface="Bai Jamjuree"/>
                <a:sym typeface="Bai Jamjuree"/>
              </a:rPr>
              <a:t>Website | </a:t>
            </a:r>
            <a:r>
              <a:rPr b="1" lang="nl" sz="2000">
                <a:solidFill>
                  <a:srgbClr val="FF780C"/>
                </a:solidFill>
                <a:latin typeface="Bai Jamjuree"/>
                <a:ea typeface="Bai Jamjuree"/>
                <a:cs typeface="Bai Jamjuree"/>
                <a:sym typeface="Bai Jamjuree"/>
              </a:rPr>
              <a:t>Public environment </a:t>
            </a:r>
            <a:endParaRPr sz="2000">
              <a:solidFill>
                <a:srgbClr val="FF780C"/>
              </a:solidFill>
              <a:latin typeface="Bai Jamjuree Light"/>
              <a:ea typeface="Bai Jamjuree Light"/>
              <a:cs typeface="Bai Jamjuree Light"/>
              <a:sym typeface="Bai Jamjuree Light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sz="2000">
              <a:solidFill>
                <a:schemeClr val="lt1"/>
              </a:solidFill>
              <a:latin typeface="Bai Jamjuree Light"/>
              <a:ea typeface="Bai Jamjuree Light"/>
              <a:cs typeface="Bai Jamjuree Light"/>
              <a:sym typeface="Bai Jamjuree Light"/>
            </a:endParaRPr>
          </a:p>
        </p:txBody>
      </p:sp>
      <p:sp>
        <p:nvSpPr>
          <p:cNvPr id="173" name="Google Shape;173;p22"/>
          <p:cNvSpPr txBox="1"/>
          <p:nvPr/>
        </p:nvSpPr>
        <p:spPr>
          <a:xfrm>
            <a:off x="437275" y="986750"/>
            <a:ext cx="3752700" cy="37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15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Public website with a clear overview of all active projects that are open for investments</a:t>
            </a:r>
            <a:br>
              <a:rPr b="1" lang="nl" sz="8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endParaRPr b="1" sz="8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Bai Jamjuree"/>
              <a:buChar char="●"/>
            </a:pPr>
            <a: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Public website completely branded in your look-and-feel</a:t>
            </a:r>
            <a:b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endParaRPr sz="10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Bai Jamjuree"/>
              <a:buChar char="●"/>
            </a:pPr>
            <a: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Standard, customizable website pages including a home, blog and about us page.</a:t>
            </a:r>
            <a:b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endParaRPr sz="10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Bai Jamjuree"/>
              <a:buChar char="●"/>
            </a:pPr>
            <a: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Active projects automatically display on the public projects page, everything is managed in the projects admin environment.</a:t>
            </a:r>
            <a:b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endParaRPr sz="10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-2794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Bai Jamjuree"/>
              <a:buChar char="●"/>
            </a:pPr>
            <a: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Easy three-step-process to invest</a:t>
            </a:r>
            <a:endParaRPr b="1" sz="8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b="1" lang="nl" sz="8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endParaRPr b="1" sz="8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Customization:</a:t>
            </a:r>
            <a:b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The </a:t>
            </a:r>
            <a: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public</a:t>
            </a:r>
            <a: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 pages can be customized with your own branding guidelines.</a:t>
            </a:r>
            <a:endParaRPr b="1" sz="10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</p:txBody>
      </p:sp>
      <p:pic>
        <p:nvPicPr>
          <p:cNvPr id="174" name="Google Shape;174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85250" y="986750"/>
            <a:ext cx="4658749" cy="290489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75" name="Google Shape;175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01185" y="2371900"/>
            <a:ext cx="3519980" cy="218967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2600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23"/>
          <p:cNvSpPr/>
          <p:nvPr/>
        </p:nvSpPr>
        <p:spPr>
          <a:xfrm>
            <a:off x="0" y="0"/>
            <a:ext cx="9144000" cy="1193700"/>
          </a:xfrm>
          <a:prstGeom prst="rect">
            <a:avLst/>
          </a:prstGeom>
          <a:solidFill>
            <a:srgbClr val="26DA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23"/>
          <p:cNvSpPr txBox="1"/>
          <p:nvPr/>
        </p:nvSpPr>
        <p:spPr>
          <a:xfrm>
            <a:off x="331950" y="163550"/>
            <a:ext cx="8253900" cy="850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lang="nl" sz="2000">
                <a:solidFill>
                  <a:srgbClr val="FF780C"/>
                </a:solidFill>
                <a:latin typeface="Bai Jamjuree"/>
                <a:ea typeface="Bai Jamjuree"/>
                <a:cs typeface="Bai Jamjuree"/>
                <a:sym typeface="Bai Jamjuree"/>
              </a:rPr>
              <a:t>Module 4: Value determination</a:t>
            </a:r>
            <a:br>
              <a:rPr b="1" lang="nl" sz="2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lang="nl" sz="2000">
                <a:solidFill>
                  <a:schemeClr val="lt1"/>
                </a:solidFill>
                <a:latin typeface="Bai Jamjuree Light"/>
                <a:ea typeface="Bai Jamjuree Light"/>
                <a:cs typeface="Bai Jamjuree Light"/>
                <a:sym typeface="Bai Jamjuree Light"/>
              </a:rPr>
              <a:t>Applying the Rikx methodology in the automation flow.</a:t>
            </a:r>
            <a:endParaRPr sz="2500">
              <a:solidFill>
                <a:schemeClr val="lt1"/>
              </a:solidFill>
              <a:highlight>
                <a:srgbClr val="FFF2CC"/>
              </a:highlight>
              <a:latin typeface="Bai Jamjuree Light"/>
              <a:ea typeface="Bai Jamjuree Light"/>
              <a:cs typeface="Bai Jamjuree Light"/>
              <a:sym typeface="Bai Jamjuree Light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sz="2000">
              <a:solidFill>
                <a:schemeClr val="lt1"/>
              </a:solidFill>
              <a:latin typeface="Bai Jamjuree Light"/>
              <a:ea typeface="Bai Jamjuree Light"/>
              <a:cs typeface="Bai Jamjuree Light"/>
              <a:sym typeface="Bai Jamjuree Light"/>
            </a:endParaRPr>
          </a:p>
        </p:txBody>
      </p:sp>
      <p:sp>
        <p:nvSpPr>
          <p:cNvPr id="183" name="Google Shape;183;p23"/>
          <p:cNvSpPr txBox="1"/>
          <p:nvPr/>
        </p:nvSpPr>
        <p:spPr>
          <a:xfrm>
            <a:off x="259650" y="3691500"/>
            <a:ext cx="2062500" cy="1360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br>
              <a:rPr b="1"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b="1" lang="nl" sz="11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Value determination</a:t>
            </a:r>
            <a:endParaRPr b="1" sz="11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sz="10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9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Using the Rikx methodology. Connecting the data of the projectplans to the calculation of Rikx</a:t>
            </a:r>
            <a:endParaRPr sz="9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</p:txBody>
      </p:sp>
      <p:sp>
        <p:nvSpPr>
          <p:cNvPr id="184" name="Google Shape;184;p23"/>
          <p:cNvSpPr txBox="1"/>
          <p:nvPr/>
        </p:nvSpPr>
        <p:spPr>
          <a:xfrm>
            <a:off x="2436775" y="3639325"/>
            <a:ext cx="20625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nl" sz="11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Login for the expertteam</a:t>
            </a:r>
            <a:endParaRPr sz="11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nl" sz="9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Every expert </a:t>
            </a:r>
            <a:r>
              <a:rPr lang="nl" sz="9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team member</a:t>
            </a:r>
            <a:r>
              <a:rPr lang="nl" sz="9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 will have their own environment to read and value the selected projects</a:t>
            </a:r>
            <a:br>
              <a:rPr lang="nl" sz="9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endParaRPr sz="9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</p:txBody>
      </p:sp>
      <p:sp>
        <p:nvSpPr>
          <p:cNvPr id="185" name="Google Shape;185;p23"/>
          <p:cNvSpPr txBox="1"/>
          <p:nvPr/>
        </p:nvSpPr>
        <p:spPr>
          <a:xfrm>
            <a:off x="4767200" y="3639325"/>
            <a:ext cx="1987500" cy="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nl" sz="11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All data is captured</a:t>
            </a:r>
            <a:endParaRPr sz="11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-171450" lvl="0" marL="28575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sz="10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" sz="9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All data is managed from project request to value determination. All stored in one database.</a:t>
            </a:r>
            <a:r>
              <a:rPr lang="nl" sz="9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 </a:t>
            </a:r>
            <a:endParaRPr sz="10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</p:txBody>
      </p:sp>
      <p:sp>
        <p:nvSpPr>
          <p:cNvPr id="186" name="Google Shape;186;p23"/>
          <p:cNvSpPr txBox="1"/>
          <p:nvPr/>
        </p:nvSpPr>
        <p:spPr>
          <a:xfrm>
            <a:off x="6886800" y="3589175"/>
            <a:ext cx="2062500" cy="130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nl" sz="11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Merge data with other rounds and cities</a:t>
            </a:r>
            <a:endParaRPr sz="11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-196850" lvl="0" marL="28575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sz="10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nl" sz="9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Connect data to create useful insight throughout different rounds and even different cities</a:t>
            </a:r>
            <a:endParaRPr sz="900">
              <a:solidFill>
                <a:schemeClr val="lt1"/>
              </a:solidFill>
              <a:highlight>
                <a:srgbClr val="FFF2CC"/>
              </a:highlight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</p:txBody>
      </p:sp>
      <p:cxnSp>
        <p:nvCxnSpPr>
          <p:cNvPr id="187" name="Google Shape;187;p23"/>
          <p:cNvCxnSpPr/>
          <p:nvPr/>
        </p:nvCxnSpPr>
        <p:spPr>
          <a:xfrm flipH="1" rot="10800000">
            <a:off x="2100950" y="2352325"/>
            <a:ext cx="468300" cy="1200"/>
          </a:xfrm>
          <a:prstGeom prst="straightConnector1">
            <a:avLst/>
          </a:prstGeom>
          <a:noFill/>
          <a:ln cap="flat" cmpd="sng" w="19050">
            <a:solidFill>
              <a:srgbClr val="26DAFF"/>
            </a:solidFill>
            <a:prstDash val="solid"/>
            <a:round/>
            <a:headEnd len="med" w="med" type="none"/>
            <a:tailEnd len="med" w="med" type="oval"/>
          </a:ln>
        </p:spPr>
      </p:cxnSp>
      <p:cxnSp>
        <p:nvCxnSpPr>
          <p:cNvPr id="188" name="Google Shape;188;p23"/>
          <p:cNvCxnSpPr/>
          <p:nvPr/>
        </p:nvCxnSpPr>
        <p:spPr>
          <a:xfrm>
            <a:off x="4366802" y="2352463"/>
            <a:ext cx="516000" cy="0"/>
          </a:xfrm>
          <a:prstGeom prst="straightConnector1">
            <a:avLst/>
          </a:prstGeom>
          <a:noFill/>
          <a:ln cap="flat" cmpd="sng" w="19050">
            <a:solidFill>
              <a:srgbClr val="26DAFF"/>
            </a:solidFill>
            <a:prstDash val="solid"/>
            <a:round/>
            <a:headEnd len="med" w="med" type="none"/>
            <a:tailEnd len="med" w="med" type="oval"/>
          </a:ln>
        </p:spPr>
      </p:cxnSp>
      <p:cxnSp>
        <p:nvCxnSpPr>
          <p:cNvPr id="189" name="Google Shape;189;p23"/>
          <p:cNvCxnSpPr/>
          <p:nvPr/>
        </p:nvCxnSpPr>
        <p:spPr>
          <a:xfrm>
            <a:off x="6532296" y="2352463"/>
            <a:ext cx="516300" cy="0"/>
          </a:xfrm>
          <a:prstGeom prst="straightConnector1">
            <a:avLst/>
          </a:prstGeom>
          <a:noFill/>
          <a:ln cap="flat" cmpd="sng" w="19050">
            <a:solidFill>
              <a:srgbClr val="26DAFF"/>
            </a:solidFill>
            <a:prstDash val="solid"/>
            <a:round/>
            <a:headEnd len="med" w="med" type="none"/>
            <a:tailEnd len="med" w="med" type="oval"/>
          </a:ln>
        </p:spPr>
      </p:cxnSp>
      <p:pic>
        <p:nvPicPr>
          <p:cNvPr id="190" name="Google Shape;190;p23"/>
          <p:cNvPicPr preferRelativeResize="0"/>
          <p:nvPr/>
        </p:nvPicPr>
        <p:blipFill rotWithShape="1">
          <a:blip r:embed="rId3">
            <a:alphaModFix/>
          </a:blip>
          <a:srcRect b="0" l="0" r="36520" t="0"/>
          <a:stretch/>
        </p:blipFill>
        <p:spPr>
          <a:xfrm>
            <a:off x="4925962" y="1871330"/>
            <a:ext cx="1563177" cy="12529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43675" y="1871325"/>
            <a:ext cx="1448691" cy="1252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222725" y="1914425"/>
            <a:ext cx="1462224" cy="1072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23"/>
          <p:cNvPicPr preferRelativeResize="0"/>
          <p:nvPr/>
        </p:nvPicPr>
        <p:blipFill rotWithShape="1">
          <a:blip r:embed="rId6">
            <a:alphaModFix/>
          </a:blip>
          <a:srcRect b="6262" l="0" r="52165" t="0"/>
          <a:stretch/>
        </p:blipFill>
        <p:spPr>
          <a:xfrm>
            <a:off x="212500" y="1554323"/>
            <a:ext cx="2156826" cy="20348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780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24"/>
          <p:cNvSpPr/>
          <p:nvPr/>
        </p:nvSpPr>
        <p:spPr>
          <a:xfrm>
            <a:off x="0" y="0"/>
            <a:ext cx="9144000" cy="1076400"/>
          </a:xfrm>
          <a:prstGeom prst="rect">
            <a:avLst/>
          </a:prstGeom>
          <a:solidFill>
            <a:srgbClr val="A800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24"/>
          <p:cNvSpPr txBox="1"/>
          <p:nvPr/>
        </p:nvSpPr>
        <p:spPr>
          <a:xfrm>
            <a:off x="331950" y="249000"/>
            <a:ext cx="7935900" cy="5784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lang="nl" sz="2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Module 4: Value determination</a:t>
            </a:r>
            <a:endParaRPr sz="2000">
              <a:solidFill>
                <a:schemeClr val="lt1"/>
              </a:solidFill>
              <a:latin typeface="Bai Jamjuree Light"/>
              <a:ea typeface="Bai Jamjuree Light"/>
              <a:cs typeface="Bai Jamjuree Light"/>
              <a:sym typeface="Bai Jamjuree Light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sz="2000">
              <a:solidFill>
                <a:schemeClr val="lt1"/>
              </a:solidFill>
              <a:latin typeface="Bai Jamjuree Light"/>
              <a:ea typeface="Bai Jamjuree Light"/>
              <a:cs typeface="Bai Jamjuree Light"/>
              <a:sym typeface="Bai Jamjuree Light"/>
            </a:endParaRPr>
          </a:p>
        </p:txBody>
      </p:sp>
      <p:sp>
        <p:nvSpPr>
          <p:cNvPr id="201" name="Google Shape;201;p24"/>
          <p:cNvSpPr txBox="1"/>
          <p:nvPr/>
        </p:nvSpPr>
        <p:spPr>
          <a:xfrm>
            <a:off x="331950" y="1341350"/>
            <a:ext cx="3752700" cy="3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15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An automated value determination process based on the reviews of the expert team </a:t>
            </a:r>
            <a:r>
              <a:rPr lang="nl" sz="15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determining</a:t>
            </a:r>
            <a:r>
              <a:rPr lang="nl" sz="15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 the Rikx value for each project</a:t>
            </a:r>
            <a:br>
              <a:rPr b="1" lang="nl" sz="8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br>
              <a:rPr b="1" lang="nl" sz="8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endParaRPr b="1" sz="10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-2794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Bai Jamjuree"/>
              <a:buChar char="●"/>
            </a:pPr>
            <a: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Expert team review each project in their own accessible environment with personalised login credentials</a:t>
            </a:r>
            <a:b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endParaRPr sz="10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-2794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Bai Jamjuree"/>
              <a:buChar char="●"/>
            </a:pPr>
            <a: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All data is automatically calculated based on the Rikx </a:t>
            </a:r>
            <a: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methodology</a:t>
            </a:r>
            <a: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 and stored under the project details</a:t>
            </a:r>
            <a:b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endParaRPr sz="10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-2794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Bai Jamjuree"/>
              <a:buChar char="●"/>
            </a:pPr>
            <a: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Easy-to-use access to all individuals reviews of the expert team members in a clear overview.</a:t>
            </a:r>
            <a:b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endParaRPr sz="10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br>
              <a:rPr b="1" lang="nl" sz="8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endParaRPr b="1" sz="8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chemeClr val="lt1"/>
              </a:solidFill>
              <a:highlight>
                <a:srgbClr val="FFF2CC"/>
              </a:highlight>
              <a:latin typeface="Bai Jamjuree"/>
              <a:ea typeface="Bai Jamjuree"/>
              <a:cs typeface="Bai Jamjuree"/>
              <a:sym typeface="Bai Jamjuree"/>
            </a:endParaRPr>
          </a:p>
        </p:txBody>
      </p:sp>
      <p:pic>
        <p:nvPicPr>
          <p:cNvPr id="202" name="Google Shape;202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1" y="1341348"/>
            <a:ext cx="6236073" cy="30023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5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A800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25"/>
          <p:cNvSpPr/>
          <p:nvPr/>
        </p:nvSpPr>
        <p:spPr>
          <a:xfrm>
            <a:off x="0" y="0"/>
            <a:ext cx="9144000" cy="1193700"/>
          </a:xfrm>
          <a:prstGeom prst="rect">
            <a:avLst/>
          </a:prstGeom>
          <a:solidFill>
            <a:srgbClr val="FF780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25"/>
          <p:cNvSpPr txBox="1"/>
          <p:nvPr/>
        </p:nvSpPr>
        <p:spPr>
          <a:xfrm>
            <a:off x="293850" y="242400"/>
            <a:ext cx="7935900" cy="708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lang="nl" sz="2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Module 5: </a:t>
            </a:r>
            <a:r>
              <a:rPr b="1" lang="nl" sz="2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CRM databases | </a:t>
            </a:r>
            <a:r>
              <a:rPr b="1" lang="nl" sz="2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Admin environment </a:t>
            </a:r>
            <a:endParaRPr sz="2000">
              <a:solidFill>
                <a:schemeClr val="lt1"/>
              </a:solidFill>
              <a:latin typeface="Bai Jamjuree Light"/>
              <a:ea typeface="Bai Jamjuree Light"/>
              <a:cs typeface="Bai Jamjuree Light"/>
              <a:sym typeface="Bai Jamjuree Light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sz="2000">
              <a:solidFill>
                <a:schemeClr val="lt1"/>
              </a:solidFill>
              <a:latin typeface="Bai Jamjuree Light"/>
              <a:ea typeface="Bai Jamjuree Light"/>
              <a:cs typeface="Bai Jamjuree Light"/>
              <a:sym typeface="Bai Jamjuree Light"/>
            </a:endParaRPr>
          </a:p>
        </p:txBody>
      </p:sp>
      <p:sp>
        <p:nvSpPr>
          <p:cNvPr id="210" name="Google Shape;210;p25"/>
          <p:cNvSpPr txBox="1"/>
          <p:nvPr/>
        </p:nvSpPr>
        <p:spPr>
          <a:xfrm>
            <a:off x="412725" y="1512800"/>
            <a:ext cx="3752700" cy="37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An easy to use admin environment where you can manage all different profiles, including various marketing resources.</a:t>
            </a:r>
            <a:br>
              <a:rPr b="1" lang="nl" sz="8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br>
              <a:rPr b="1" lang="nl" sz="8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endParaRPr b="1" sz="10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-2794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Bai Jamjuree"/>
              <a:buChar char="●"/>
            </a:pPr>
            <a: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Database with all the account details and different profiles including an overview of all users from that account.</a:t>
            </a:r>
            <a:b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endParaRPr sz="10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-2794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Bai Jamjuree"/>
              <a:buChar char="●"/>
            </a:pPr>
            <a: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A </a:t>
            </a:r>
            <a: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separate</a:t>
            </a:r>
            <a: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 database with all users that have access to the Rikx environment including contact and personal details and possibility to manage login credentials for invites or password resets.</a:t>
            </a:r>
            <a:b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endParaRPr sz="10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-2794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Montserrat"/>
              <a:buChar char="●"/>
            </a:pPr>
            <a: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Possibility to use the user </a:t>
            </a:r>
            <a: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database</a:t>
            </a:r>
            <a: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 for marketing purposes </a:t>
            </a:r>
            <a: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including ready to go email communications.</a:t>
            </a:r>
            <a:br>
              <a:rPr lang="nl" sz="1000">
                <a:solidFill>
                  <a:schemeClr val="lt1"/>
                </a:solidFill>
                <a:highlight>
                  <a:srgbClr val="FFF2CC"/>
                </a:highlight>
                <a:latin typeface="Bai Jamjuree"/>
                <a:ea typeface="Bai Jamjuree"/>
                <a:cs typeface="Bai Jamjuree"/>
                <a:sym typeface="Bai Jamjuree"/>
              </a:rPr>
            </a:br>
            <a:br>
              <a:rPr b="1" lang="nl" sz="8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endParaRPr b="1" sz="8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lang="nl" sz="8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endParaRPr b="1" sz="1000">
              <a:solidFill>
                <a:schemeClr val="lt1"/>
              </a:solidFill>
              <a:highlight>
                <a:srgbClr val="FFF2CC"/>
              </a:highlight>
              <a:latin typeface="Bai Jamjuree"/>
              <a:ea typeface="Bai Jamjuree"/>
              <a:cs typeface="Bai Jamjuree"/>
              <a:sym typeface="Bai Jamjuree"/>
            </a:endParaRPr>
          </a:p>
        </p:txBody>
      </p:sp>
      <p:pic>
        <p:nvPicPr>
          <p:cNvPr id="211" name="Google Shape;211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58501" y="1614550"/>
            <a:ext cx="4685501" cy="239537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12" name="Google Shape;212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73975" y="2737275"/>
            <a:ext cx="3891425" cy="1987526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A800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26"/>
          <p:cNvSpPr/>
          <p:nvPr/>
        </p:nvSpPr>
        <p:spPr>
          <a:xfrm>
            <a:off x="0" y="0"/>
            <a:ext cx="9144000" cy="1193700"/>
          </a:xfrm>
          <a:prstGeom prst="rect">
            <a:avLst/>
          </a:prstGeom>
          <a:solidFill>
            <a:srgbClr val="FF780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26"/>
          <p:cNvSpPr txBox="1"/>
          <p:nvPr/>
        </p:nvSpPr>
        <p:spPr>
          <a:xfrm>
            <a:off x="341475" y="154025"/>
            <a:ext cx="7935900" cy="708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lang="nl" sz="2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Module 6: Measure Impact</a:t>
            </a:r>
            <a:r>
              <a:rPr b="1" lang="nl" sz="2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 </a:t>
            </a:r>
            <a:br>
              <a:rPr b="1" lang="nl" sz="2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lang="nl" sz="2000">
                <a:solidFill>
                  <a:schemeClr val="lt1"/>
                </a:solidFill>
                <a:latin typeface="Bai Jamjuree Light"/>
                <a:ea typeface="Bai Jamjuree Light"/>
                <a:cs typeface="Bai Jamjuree Light"/>
                <a:sym typeface="Bai Jamjuree Light"/>
              </a:rPr>
              <a:t>Personalised impact platform to prove and increase impact</a:t>
            </a:r>
            <a:endParaRPr sz="2000">
              <a:solidFill>
                <a:schemeClr val="lt1"/>
              </a:solidFill>
              <a:latin typeface="Bai Jamjuree Light"/>
              <a:ea typeface="Bai Jamjuree Light"/>
              <a:cs typeface="Bai Jamjuree Light"/>
              <a:sym typeface="Bai Jamjuree Light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sz="2000">
              <a:solidFill>
                <a:schemeClr val="lt1"/>
              </a:solidFill>
              <a:latin typeface="Bai Jamjuree Light"/>
              <a:ea typeface="Bai Jamjuree Light"/>
              <a:cs typeface="Bai Jamjuree Light"/>
              <a:sym typeface="Bai Jamjuree Light"/>
            </a:endParaRPr>
          </a:p>
        </p:txBody>
      </p:sp>
      <p:sp>
        <p:nvSpPr>
          <p:cNvPr id="220" name="Google Shape;220;p26"/>
          <p:cNvSpPr txBox="1"/>
          <p:nvPr/>
        </p:nvSpPr>
        <p:spPr>
          <a:xfrm>
            <a:off x="326175" y="3143700"/>
            <a:ext cx="2758200" cy="17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br>
              <a:rPr b="1" lang="nl" sz="1000">
                <a:solidFill>
                  <a:srgbClr val="000000"/>
                </a:solidFill>
                <a:highlight>
                  <a:srgbClr val="FFF2CC"/>
                </a:highlight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b="1" lang="nl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A customisable environment for tracking, sharing and signaling</a:t>
            </a:r>
            <a:endParaRPr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br>
              <a:rPr b="1" lang="nl" sz="1100"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lang="nl" sz="11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Centralise all participants, activities and stakeholders information in one user friendly cloud environment.</a:t>
            </a:r>
            <a:br>
              <a:rPr lang="nl" sz="11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endParaRPr sz="1000">
              <a:solidFill>
                <a:srgbClr val="000000"/>
              </a:solidFill>
              <a:highlight>
                <a:srgbClr val="FFF2CC"/>
              </a:highlight>
              <a:latin typeface="Bai Jamjuree"/>
              <a:ea typeface="Bai Jamjuree"/>
              <a:cs typeface="Bai Jamjuree"/>
              <a:sym typeface="Bai Jamjuree"/>
            </a:endParaRPr>
          </a:p>
        </p:txBody>
      </p:sp>
      <p:sp>
        <p:nvSpPr>
          <p:cNvPr id="221" name="Google Shape;221;p26"/>
          <p:cNvSpPr txBox="1"/>
          <p:nvPr/>
        </p:nvSpPr>
        <p:spPr>
          <a:xfrm>
            <a:off x="3285538" y="3143700"/>
            <a:ext cx="2795700" cy="1847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rgbClr val="F4991A"/>
              </a:solidFill>
              <a:highlight>
                <a:srgbClr val="FFF2CC"/>
              </a:highlight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nl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Enrich profiles by </a:t>
            </a:r>
            <a:br>
              <a:rPr b="1" lang="nl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b="1" lang="nl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measuring progress </a:t>
            </a:r>
            <a:endParaRPr b="1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" sz="11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Set fixed moments in time where the project stakeholders are automatically questioned about individual progress. This will enrich the data profiles with impact </a:t>
            </a:r>
            <a:r>
              <a:rPr lang="nl" sz="11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information.</a:t>
            </a:r>
            <a:endParaRPr sz="11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0000"/>
              </a:solidFill>
              <a:highlight>
                <a:srgbClr val="FFF2CC"/>
              </a:highlight>
              <a:latin typeface="Bai Jamjuree"/>
              <a:ea typeface="Bai Jamjuree"/>
              <a:cs typeface="Bai Jamjuree"/>
              <a:sym typeface="Bai Jamjuree"/>
            </a:endParaRPr>
          </a:p>
        </p:txBody>
      </p:sp>
      <p:grpSp>
        <p:nvGrpSpPr>
          <p:cNvPr id="222" name="Google Shape;222;p26"/>
          <p:cNvGrpSpPr/>
          <p:nvPr/>
        </p:nvGrpSpPr>
        <p:grpSpPr>
          <a:xfrm>
            <a:off x="3356283" y="1614986"/>
            <a:ext cx="2649019" cy="1511106"/>
            <a:chOff x="1189800" y="1475546"/>
            <a:chExt cx="5483377" cy="3137679"/>
          </a:xfrm>
        </p:grpSpPr>
        <p:pic>
          <p:nvPicPr>
            <p:cNvPr id="223" name="Google Shape;223;p26"/>
            <p:cNvPicPr preferRelativeResize="0"/>
            <p:nvPr/>
          </p:nvPicPr>
          <p:blipFill rotWithShape="1">
            <a:blip r:embed="rId3">
              <a:alphaModFix/>
            </a:blip>
            <a:srcRect b="0" l="0" r="15775" t="0"/>
            <a:stretch/>
          </p:blipFill>
          <p:spPr>
            <a:xfrm>
              <a:off x="1189800" y="1475550"/>
              <a:ext cx="5483377" cy="3137675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pic>
        <p:pic>
          <p:nvPicPr>
            <p:cNvPr id="224" name="Google Shape;224;p2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998597" y="1475546"/>
              <a:ext cx="3674579" cy="3137677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pic>
      </p:grpSp>
      <p:sp>
        <p:nvSpPr>
          <p:cNvPr id="225" name="Google Shape;225;p26"/>
          <p:cNvSpPr txBox="1"/>
          <p:nvPr/>
        </p:nvSpPr>
        <p:spPr>
          <a:xfrm>
            <a:off x="6277225" y="3143700"/>
            <a:ext cx="2557200" cy="186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rgbClr val="F4991A"/>
              </a:solidFill>
              <a:highlight>
                <a:srgbClr val="FFF2CC"/>
              </a:highlight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nl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Prove your impact, learn and share results with Rikx </a:t>
            </a:r>
            <a:endParaRPr b="1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" sz="11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Which actions lead to which results, the build-in reports help you to improve your Theory of Change and prove your social impact. All results can be easily shared with Rikx through the platform.</a:t>
            </a:r>
            <a:endParaRPr sz="1000">
              <a:solidFill>
                <a:srgbClr val="000000"/>
              </a:solidFill>
              <a:highlight>
                <a:srgbClr val="FFF2CC"/>
              </a:highlight>
              <a:latin typeface="Bai Jamjuree"/>
              <a:ea typeface="Bai Jamjuree"/>
              <a:cs typeface="Bai Jamjuree"/>
              <a:sym typeface="Bai Jamjuree"/>
            </a:endParaRPr>
          </a:p>
        </p:txBody>
      </p:sp>
      <p:pic>
        <p:nvPicPr>
          <p:cNvPr id="226" name="Google Shape;226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38825" y="1614975"/>
            <a:ext cx="2712300" cy="1511126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27" name="Google Shape;227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4475" y="1614975"/>
            <a:ext cx="2758272" cy="1511124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28" name="Google Shape;228;p2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37775" y="2319625"/>
            <a:ext cx="1160673" cy="80647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7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rgbClr val="A800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p27"/>
          <p:cNvSpPr/>
          <p:nvPr/>
        </p:nvSpPr>
        <p:spPr>
          <a:xfrm>
            <a:off x="0" y="-900"/>
            <a:ext cx="5848200" cy="5145300"/>
          </a:xfrm>
          <a:prstGeom prst="homePlate">
            <a:avLst>
              <a:gd fmla="val 25179" name="adj"/>
            </a:avLst>
          </a:prstGeom>
          <a:solidFill>
            <a:srgbClr val="FF780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27"/>
          <p:cNvSpPr txBox="1"/>
          <p:nvPr/>
        </p:nvSpPr>
        <p:spPr>
          <a:xfrm>
            <a:off x="331950" y="277850"/>
            <a:ext cx="7935900" cy="708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lang="nl" sz="2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Module 6: </a:t>
            </a:r>
            <a:r>
              <a:rPr b="1" lang="nl" sz="2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Measure impact | Your own impact platform</a:t>
            </a:r>
            <a:endParaRPr sz="2000">
              <a:solidFill>
                <a:schemeClr val="lt1"/>
              </a:solidFill>
              <a:latin typeface="Bai Jamjuree Light"/>
              <a:ea typeface="Bai Jamjuree Light"/>
              <a:cs typeface="Bai Jamjuree Light"/>
              <a:sym typeface="Bai Jamjuree Light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sz="2000">
              <a:solidFill>
                <a:schemeClr val="lt1"/>
              </a:solidFill>
              <a:latin typeface="Bai Jamjuree Light"/>
              <a:ea typeface="Bai Jamjuree Light"/>
              <a:cs typeface="Bai Jamjuree Light"/>
              <a:sym typeface="Bai Jamjuree Light"/>
            </a:endParaRPr>
          </a:p>
        </p:txBody>
      </p:sp>
      <p:sp>
        <p:nvSpPr>
          <p:cNvPr id="236" name="Google Shape;236;p27"/>
          <p:cNvSpPr txBox="1"/>
          <p:nvPr/>
        </p:nvSpPr>
        <p:spPr>
          <a:xfrm>
            <a:off x="427750" y="1282675"/>
            <a:ext cx="3595200" cy="334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15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A customisable environment for the </a:t>
            </a:r>
            <a:r>
              <a:rPr lang="nl" sz="15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entrepreneurs</a:t>
            </a:r>
            <a:r>
              <a:rPr lang="nl" sz="15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 dedicated to gather, process and measure the impact of active projects and cases.</a:t>
            </a:r>
            <a:br>
              <a:rPr b="1" lang="nl" sz="8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br>
              <a:rPr b="1" lang="nl" sz="8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endParaRPr b="1" sz="8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i Jamjuree"/>
              <a:buChar char="●"/>
            </a:pPr>
            <a:r>
              <a:rPr lang="nl" sz="11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Overview of all individual cases, </a:t>
            </a:r>
            <a:r>
              <a:rPr b="1" lang="nl" sz="11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including the cases that are not part of a Rikx project.</a:t>
            </a:r>
            <a:br>
              <a:rPr lang="nl" sz="11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endParaRPr sz="11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</a:pPr>
            <a:r>
              <a:rPr lang="nl" sz="11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All information in one place, participant details, project details, stakeholders, progress etc…</a:t>
            </a:r>
            <a:br>
              <a:rPr lang="nl" sz="11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endParaRPr sz="11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</a:pPr>
            <a:r>
              <a:rPr lang="nl" sz="11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Smart s</a:t>
            </a:r>
            <a:r>
              <a:rPr lang="nl" sz="11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ignaling helps you to create data cross sections to plan your best next actions.</a:t>
            </a:r>
            <a:b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endParaRPr sz="1000">
              <a:solidFill>
                <a:schemeClr val="lt1"/>
              </a:solidFill>
              <a:highlight>
                <a:srgbClr val="FFF2CC"/>
              </a:highlight>
              <a:latin typeface="Bai Jamjuree"/>
              <a:ea typeface="Bai Jamjuree"/>
              <a:cs typeface="Bai Jamjuree"/>
              <a:sym typeface="Bai Jamjuree"/>
            </a:endParaRPr>
          </a:p>
        </p:txBody>
      </p:sp>
      <p:pic>
        <p:nvPicPr>
          <p:cNvPr id="237" name="Google Shape;237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27177" y="1207250"/>
            <a:ext cx="4816824" cy="2638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28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rgbClr val="A800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28"/>
          <p:cNvSpPr/>
          <p:nvPr/>
        </p:nvSpPr>
        <p:spPr>
          <a:xfrm>
            <a:off x="0" y="-900"/>
            <a:ext cx="5848200" cy="5145300"/>
          </a:xfrm>
          <a:prstGeom prst="homePlate">
            <a:avLst>
              <a:gd fmla="val 25179" name="adj"/>
            </a:avLst>
          </a:prstGeom>
          <a:solidFill>
            <a:srgbClr val="FF780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28"/>
          <p:cNvSpPr txBox="1"/>
          <p:nvPr/>
        </p:nvSpPr>
        <p:spPr>
          <a:xfrm>
            <a:off x="331950" y="277850"/>
            <a:ext cx="7935900" cy="708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lang="nl" sz="2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Module 6: Measure impact | Smart data collection</a:t>
            </a:r>
            <a:endParaRPr sz="2000">
              <a:solidFill>
                <a:schemeClr val="lt1"/>
              </a:solidFill>
              <a:latin typeface="Bai Jamjuree Light"/>
              <a:ea typeface="Bai Jamjuree Light"/>
              <a:cs typeface="Bai Jamjuree Light"/>
              <a:sym typeface="Bai Jamjuree Light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sz="2000">
              <a:solidFill>
                <a:schemeClr val="lt1"/>
              </a:solidFill>
              <a:latin typeface="Bai Jamjuree Light"/>
              <a:ea typeface="Bai Jamjuree Light"/>
              <a:cs typeface="Bai Jamjuree Light"/>
              <a:sym typeface="Bai Jamjuree Light"/>
            </a:endParaRPr>
          </a:p>
        </p:txBody>
      </p:sp>
      <p:sp>
        <p:nvSpPr>
          <p:cNvPr id="245" name="Google Shape;245;p28"/>
          <p:cNvSpPr txBox="1"/>
          <p:nvPr/>
        </p:nvSpPr>
        <p:spPr>
          <a:xfrm>
            <a:off x="427750" y="1282675"/>
            <a:ext cx="3726900" cy="369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15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Easily measure progress via (semi) automated personalised questionnaires.</a:t>
            </a:r>
            <a:br>
              <a:rPr b="1" lang="nl" sz="8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br>
              <a:rPr b="1" lang="nl" sz="8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endParaRPr b="1" sz="8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i Jamjuree"/>
              <a:buChar char="●"/>
            </a:pPr>
            <a:r>
              <a:rPr lang="nl" sz="11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Measuring progress with project stakeholders can become a completely automated process.</a:t>
            </a:r>
            <a:br>
              <a:rPr lang="nl" sz="11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endParaRPr sz="11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</a:pPr>
            <a:r>
              <a:rPr lang="nl" sz="11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All progress measurements are directly visible in the case details and will be updated each time a </a:t>
            </a:r>
            <a:r>
              <a:rPr lang="nl" sz="11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questionnaire</a:t>
            </a:r>
            <a:r>
              <a:rPr lang="nl" sz="11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 is filled in. </a:t>
            </a:r>
            <a:br>
              <a:rPr lang="nl" sz="11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endParaRPr sz="11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</a:pPr>
            <a:r>
              <a:rPr lang="nl" sz="11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Plan your actions based on changes in the data </a:t>
            </a:r>
            <a:br>
              <a:rPr b="1" lang="nl" sz="8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endParaRPr b="1" sz="8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lang="nl" sz="8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b="1" lang="nl" sz="11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Customization:</a:t>
            </a:r>
            <a:br>
              <a:rPr lang="nl" sz="11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lang="nl" sz="11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Before the personalised </a:t>
            </a:r>
            <a:r>
              <a:rPr lang="nl" sz="11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environment</a:t>
            </a:r>
            <a:r>
              <a:rPr lang="nl" sz="11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 is created the </a:t>
            </a:r>
            <a:r>
              <a:rPr lang="nl" sz="11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entrepreneurs</a:t>
            </a:r>
            <a:r>
              <a:rPr lang="nl" sz="11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 get the possibility to deliver input for additional impact questions. This is also possible in a later stage.</a:t>
            </a:r>
            <a:endParaRPr sz="1100">
              <a:solidFill>
                <a:schemeClr val="lt1"/>
              </a:solidFill>
              <a:highlight>
                <a:srgbClr val="FFF2CC"/>
              </a:highlight>
              <a:latin typeface="Bai Jamjuree"/>
              <a:ea typeface="Bai Jamjuree"/>
              <a:cs typeface="Bai Jamjuree"/>
              <a:sym typeface="Bai Jamjuree"/>
            </a:endParaRPr>
          </a:p>
        </p:txBody>
      </p:sp>
      <p:grpSp>
        <p:nvGrpSpPr>
          <p:cNvPr id="246" name="Google Shape;246;p28"/>
          <p:cNvGrpSpPr/>
          <p:nvPr/>
        </p:nvGrpSpPr>
        <p:grpSpPr>
          <a:xfrm>
            <a:off x="4184744" y="1134869"/>
            <a:ext cx="4863207" cy="2770884"/>
            <a:chOff x="1189800" y="1475546"/>
            <a:chExt cx="5483377" cy="3137679"/>
          </a:xfrm>
        </p:grpSpPr>
        <p:pic>
          <p:nvPicPr>
            <p:cNvPr id="247" name="Google Shape;247;p28"/>
            <p:cNvPicPr preferRelativeResize="0"/>
            <p:nvPr/>
          </p:nvPicPr>
          <p:blipFill rotWithShape="1">
            <a:blip r:embed="rId3">
              <a:alphaModFix/>
            </a:blip>
            <a:srcRect b="0" l="0" r="15775" t="0"/>
            <a:stretch/>
          </p:blipFill>
          <p:spPr>
            <a:xfrm>
              <a:off x="1189800" y="1475550"/>
              <a:ext cx="5483377" cy="31376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8" name="Google Shape;248;p2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998597" y="1475546"/>
              <a:ext cx="3674579" cy="3137677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2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rgbClr val="A800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" name="Google Shape;254;p29"/>
          <p:cNvSpPr/>
          <p:nvPr/>
        </p:nvSpPr>
        <p:spPr>
          <a:xfrm>
            <a:off x="0" y="-900"/>
            <a:ext cx="5848200" cy="5145300"/>
          </a:xfrm>
          <a:prstGeom prst="homePlate">
            <a:avLst>
              <a:gd fmla="val 25179" name="adj"/>
            </a:avLst>
          </a:prstGeom>
          <a:solidFill>
            <a:srgbClr val="FF780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p29"/>
          <p:cNvSpPr txBox="1"/>
          <p:nvPr/>
        </p:nvSpPr>
        <p:spPr>
          <a:xfrm>
            <a:off x="331950" y="277850"/>
            <a:ext cx="7935900" cy="708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lang="nl" sz="2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Module 6: Measure impact | Prove your impact</a:t>
            </a:r>
            <a:endParaRPr sz="2000">
              <a:solidFill>
                <a:schemeClr val="lt1"/>
              </a:solidFill>
              <a:latin typeface="Bai Jamjuree Light"/>
              <a:ea typeface="Bai Jamjuree Light"/>
              <a:cs typeface="Bai Jamjuree Light"/>
              <a:sym typeface="Bai Jamjuree Light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sz="2000">
              <a:solidFill>
                <a:schemeClr val="lt1"/>
              </a:solidFill>
              <a:latin typeface="Bai Jamjuree Light"/>
              <a:ea typeface="Bai Jamjuree Light"/>
              <a:cs typeface="Bai Jamjuree Light"/>
              <a:sym typeface="Bai Jamjuree Light"/>
            </a:endParaRPr>
          </a:p>
        </p:txBody>
      </p:sp>
      <p:sp>
        <p:nvSpPr>
          <p:cNvPr id="256" name="Google Shape;256;p29"/>
          <p:cNvSpPr txBox="1"/>
          <p:nvPr/>
        </p:nvSpPr>
        <p:spPr>
          <a:xfrm>
            <a:off x="427750" y="1282675"/>
            <a:ext cx="3595200" cy="375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5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Which actions lead to which results? Our build-in reports help you to improve your Theory of Change and prove and share your social impact with Rikx.</a:t>
            </a:r>
            <a:endParaRPr sz="15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i Jamjuree"/>
              <a:buChar char="●"/>
            </a:pPr>
            <a:r>
              <a:rPr lang="nl" sz="11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Periodic reviews of your Theory of Change will create a learning organisation and give you the opportunity to a</a:t>
            </a:r>
            <a:r>
              <a:rPr lang="nl" sz="11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djusting what you measure and why you measure it</a:t>
            </a:r>
            <a:br>
              <a:rPr lang="nl" sz="11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endParaRPr sz="11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i Jamjuree"/>
              <a:buChar char="●"/>
            </a:pPr>
            <a:r>
              <a:rPr b="1" lang="nl" sz="11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Easily share the results of your Rikx project via the portal without leaving the portal.</a:t>
            </a:r>
            <a:br>
              <a:rPr b="1" lang="nl" sz="11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b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br>
              <a:rPr lang="nl" sz="1000">
                <a:solidFill>
                  <a:schemeClr val="lt1"/>
                </a:solidFill>
                <a:highlight>
                  <a:srgbClr val="FFF2CC"/>
                </a:highlight>
                <a:latin typeface="Bai Jamjuree"/>
                <a:ea typeface="Bai Jamjuree"/>
                <a:cs typeface="Bai Jamjuree"/>
                <a:sym typeface="Bai Jamjuree"/>
              </a:rPr>
            </a:br>
            <a:endParaRPr sz="1000">
              <a:solidFill>
                <a:schemeClr val="lt1"/>
              </a:solidFill>
              <a:highlight>
                <a:srgbClr val="FFF2CC"/>
              </a:highlight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highlight>
                <a:srgbClr val="FFF2CC"/>
              </a:highlight>
              <a:latin typeface="Bai Jamjuree"/>
              <a:ea typeface="Bai Jamjuree"/>
              <a:cs typeface="Bai Jamjuree"/>
              <a:sym typeface="Bai Jamjuree"/>
            </a:endParaRPr>
          </a:p>
        </p:txBody>
      </p:sp>
      <p:pic>
        <p:nvPicPr>
          <p:cNvPr id="257" name="Google Shape;257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80725" y="1344625"/>
            <a:ext cx="4963277" cy="2687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3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2600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30"/>
          <p:cNvSpPr/>
          <p:nvPr/>
        </p:nvSpPr>
        <p:spPr>
          <a:xfrm>
            <a:off x="0" y="0"/>
            <a:ext cx="9144000" cy="1193700"/>
          </a:xfrm>
          <a:prstGeom prst="rect">
            <a:avLst/>
          </a:prstGeom>
          <a:solidFill>
            <a:srgbClr val="26DA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p30"/>
          <p:cNvSpPr txBox="1"/>
          <p:nvPr/>
        </p:nvSpPr>
        <p:spPr>
          <a:xfrm>
            <a:off x="331950" y="163550"/>
            <a:ext cx="8253900" cy="708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lang="nl" sz="2000">
                <a:solidFill>
                  <a:srgbClr val="FF780C"/>
                </a:solidFill>
                <a:latin typeface="Bai Jamjuree"/>
                <a:ea typeface="Bai Jamjuree"/>
                <a:cs typeface="Bai Jamjuree"/>
                <a:sym typeface="Bai Jamjuree"/>
              </a:rPr>
              <a:t>Module 6: Measure impact, process map</a:t>
            </a:r>
            <a:br>
              <a:rPr b="1" lang="nl" sz="2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b="1" lang="nl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The impact platform helps impact makers prove and increase their impact in 4 steps:</a:t>
            </a:r>
            <a:endParaRPr sz="2500">
              <a:solidFill>
                <a:schemeClr val="lt1"/>
              </a:solidFill>
              <a:highlight>
                <a:srgbClr val="FFF2CC"/>
              </a:highlight>
              <a:latin typeface="Bai Jamjuree Light"/>
              <a:ea typeface="Bai Jamjuree Light"/>
              <a:cs typeface="Bai Jamjuree Light"/>
              <a:sym typeface="Bai Jamjuree Light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sz="2000">
              <a:solidFill>
                <a:schemeClr val="lt1"/>
              </a:solidFill>
              <a:latin typeface="Bai Jamjuree Light"/>
              <a:ea typeface="Bai Jamjuree Light"/>
              <a:cs typeface="Bai Jamjuree Light"/>
              <a:sym typeface="Bai Jamjuree Light"/>
            </a:endParaRPr>
          </a:p>
        </p:txBody>
      </p:sp>
      <p:sp>
        <p:nvSpPr>
          <p:cNvPr id="265" name="Google Shape;265;p30"/>
          <p:cNvSpPr txBox="1"/>
          <p:nvPr/>
        </p:nvSpPr>
        <p:spPr>
          <a:xfrm>
            <a:off x="212500" y="3134175"/>
            <a:ext cx="2062500" cy="16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b="1"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b="1"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Step 1. Deliver organisation details via our wizard</a:t>
            </a:r>
            <a:endParaRPr b="1" sz="11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b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endParaRPr sz="10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9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Entrepreneurs can deliver all details we need to create the impact platform quick and easy via our wizard tool.</a:t>
            </a:r>
            <a:endParaRPr sz="8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</p:txBody>
      </p:sp>
      <p:sp>
        <p:nvSpPr>
          <p:cNvPr id="266" name="Google Shape;266;p30"/>
          <p:cNvSpPr txBox="1"/>
          <p:nvPr/>
        </p:nvSpPr>
        <p:spPr>
          <a:xfrm>
            <a:off x="2476900" y="3124250"/>
            <a:ext cx="2062500" cy="143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Step 2. Creating a no-excuse impact platform</a:t>
            </a:r>
            <a:endParaRPr sz="11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nl" sz="9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endParaRPr sz="9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nl" sz="9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With the organisation details provided we can create a fully functioning personalised impact platform for the entrepreneurs.</a:t>
            </a:r>
            <a:endParaRPr sz="9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</p:txBody>
      </p:sp>
      <p:sp>
        <p:nvSpPr>
          <p:cNvPr id="267" name="Google Shape;267;p30"/>
          <p:cNvSpPr txBox="1"/>
          <p:nvPr/>
        </p:nvSpPr>
        <p:spPr>
          <a:xfrm>
            <a:off x="4741325" y="3162025"/>
            <a:ext cx="1987500" cy="173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nl" sz="10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Step 3. Start measuring impact</a:t>
            </a:r>
            <a:endParaRPr sz="11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sz="10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9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With our guided step by step approach the entrepreneurs have everything in hand to start measuring their impact.</a:t>
            </a:r>
            <a:br>
              <a:rPr lang="nl" sz="9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br>
              <a:rPr lang="nl" sz="9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endParaRPr sz="9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</p:txBody>
      </p:sp>
      <p:sp>
        <p:nvSpPr>
          <p:cNvPr id="268" name="Google Shape;268;p30"/>
          <p:cNvSpPr txBox="1"/>
          <p:nvPr/>
        </p:nvSpPr>
        <p:spPr>
          <a:xfrm>
            <a:off x="6869000" y="3134175"/>
            <a:ext cx="2062500" cy="173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nl" sz="10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 Step 4. Share results with Rikx</a:t>
            </a:r>
            <a:endParaRPr sz="11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-1968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sz="10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nl" sz="9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Once there are impact results available, impact makers can easily and quickly upload their results to which the data will get automatically added to the Rikx project details. </a:t>
            </a:r>
            <a:endParaRPr sz="9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</p:txBody>
      </p:sp>
      <p:cxnSp>
        <p:nvCxnSpPr>
          <p:cNvPr id="269" name="Google Shape;269;p30"/>
          <p:cNvCxnSpPr/>
          <p:nvPr/>
        </p:nvCxnSpPr>
        <p:spPr>
          <a:xfrm flipH="1" rot="10800000">
            <a:off x="2100950" y="2352325"/>
            <a:ext cx="468300" cy="1200"/>
          </a:xfrm>
          <a:prstGeom prst="straightConnector1">
            <a:avLst/>
          </a:prstGeom>
          <a:noFill/>
          <a:ln cap="flat" cmpd="sng" w="19050">
            <a:solidFill>
              <a:srgbClr val="26DAFF"/>
            </a:solidFill>
            <a:prstDash val="solid"/>
            <a:round/>
            <a:headEnd len="med" w="med" type="none"/>
            <a:tailEnd len="med" w="med" type="oval"/>
          </a:ln>
        </p:spPr>
      </p:cxnSp>
      <p:cxnSp>
        <p:nvCxnSpPr>
          <p:cNvPr id="270" name="Google Shape;270;p30"/>
          <p:cNvCxnSpPr/>
          <p:nvPr/>
        </p:nvCxnSpPr>
        <p:spPr>
          <a:xfrm>
            <a:off x="4366802" y="2352463"/>
            <a:ext cx="516000" cy="0"/>
          </a:xfrm>
          <a:prstGeom prst="straightConnector1">
            <a:avLst/>
          </a:prstGeom>
          <a:noFill/>
          <a:ln cap="flat" cmpd="sng" w="19050">
            <a:solidFill>
              <a:srgbClr val="26DAFF"/>
            </a:solidFill>
            <a:prstDash val="solid"/>
            <a:round/>
            <a:headEnd len="med" w="med" type="none"/>
            <a:tailEnd len="med" w="med" type="oval"/>
          </a:ln>
        </p:spPr>
      </p:cxnSp>
      <p:cxnSp>
        <p:nvCxnSpPr>
          <p:cNvPr id="271" name="Google Shape;271;p30"/>
          <p:cNvCxnSpPr/>
          <p:nvPr/>
        </p:nvCxnSpPr>
        <p:spPr>
          <a:xfrm>
            <a:off x="6532296" y="2352463"/>
            <a:ext cx="516300" cy="0"/>
          </a:xfrm>
          <a:prstGeom prst="straightConnector1">
            <a:avLst/>
          </a:prstGeom>
          <a:noFill/>
          <a:ln cap="flat" cmpd="sng" w="19050">
            <a:solidFill>
              <a:srgbClr val="26DAFF"/>
            </a:solidFill>
            <a:prstDash val="solid"/>
            <a:round/>
            <a:headEnd len="med" w="med" type="none"/>
            <a:tailEnd len="med" w="med" type="oval"/>
          </a:ln>
        </p:spPr>
      </p:cxnSp>
      <p:grpSp>
        <p:nvGrpSpPr>
          <p:cNvPr id="272" name="Google Shape;272;p30"/>
          <p:cNvGrpSpPr/>
          <p:nvPr/>
        </p:nvGrpSpPr>
        <p:grpSpPr>
          <a:xfrm>
            <a:off x="5034458" y="2007232"/>
            <a:ext cx="1346169" cy="776576"/>
            <a:chOff x="1189800" y="1475546"/>
            <a:chExt cx="5483377" cy="3137679"/>
          </a:xfrm>
        </p:grpSpPr>
        <p:pic>
          <p:nvPicPr>
            <p:cNvPr id="273" name="Google Shape;273;p30"/>
            <p:cNvPicPr preferRelativeResize="0"/>
            <p:nvPr/>
          </p:nvPicPr>
          <p:blipFill rotWithShape="1">
            <a:blip r:embed="rId3">
              <a:alphaModFix/>
            </a:blip>
            <a:srcRect b="0" l="0" r="15775" t="0"/>
            <a:stretch/>
          </p:blipFill>
          <p:spPr>
            <a:xfrm>
              <a:off x="1189800" y="1475550"/>
              <a:ext cx="5483377" cy="31376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4" name="Google Shape;274;p3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998597" y="1475546"/>
              <a:ext cx="3674579" cy="3137677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75" name="Google Shape;275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200275" y="2020512"/>
            <a:ext cx="1346176" cy="7500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738239" y="1995701"/>
            <a:ext cx="1459574" cy="799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31939" y="2020501"/>
            <a:ext cx="1459574" cy="799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3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082203" y="2127437"/>
            <a:ext cx="771625" cy="53615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3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A800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4" name="Google Shape;284;p31"/>
          <p:cNvSpPr/>
          <p:nvPr/>
        </p:nvSpPr>
        <p:spPr>
          <a:xfrm>
            <a:off x="0" y="0"/>
            <a:ext cx="9144000" cy="986700"/>
          </a:xfrm>
          <a:prstGeom prst="rect">
            <a:avLst/>
          </a:prstGeom>
          <a:solidFill>
            <a:srgbClr val="FF780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" name="Google Shape;285;p31"/>
          <p:cNvSpPr txBox="1"/>
          <p:nvPr/>
        </p:nvSpPr>
        <p:spPr>
          <a:xfrm>
            <a:off x="331950" y="201650"/>
            <a:ext cx="7935900" cy="708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lang="nl" sz="2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Milestones</a:t>
            </a:r>
            <a:r>
              <a:rPr b="1" lang="nl" sz="2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 </a:t>
            </a:r>
            <a:r>
              <a:rPr lang="nl" sz="2000">
                <a:solidFill>
                  <a:schemeClr val="lt1"/>
                </a:solidFill>
                <a:latin typeface="Bai Jamjuree Light"/>
                <a:ea typeface="Bai Jamjuree Light"/>
                <a:cs typeface="Bai Jamjuree Light"/>
                <a:sym typeface="Bai Jamjuree Light"/>
              </a:rPr>
              <a:t>|</a:t>
            </a:r>
            <a:r>
              <a:rPr b="1" lang="nl" sz="2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 </a:t>
            </a:r>
            <a:r>
              <a:rPr b="1" lang="nl" sz="2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Specification</a:t>
            </a:r>
            <a:r>
              <a:rPr b="1" lang="nl" sz="2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 of work</a:t>
            </a:r>
            <a:br>
              <a:rPr b="1" lang="nl" sz="2000">
                <a:solidFill>
                  <a:schemeClr val="dk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endParaRPr sz="2000">
              <a:solidFill>
                <a:schemeClr val="dk1"/>
              </a:solidFill>
              <a:latin typeface="Bai Jamjuree Light"/>
              <a:ea typeface="Bai Jamjuree Light"/>
              <a:cs typeface="Bai Jamjuree Light"/>
              <a:sym typeface="Bai Jamjuree Light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sz="2000">
              <a:solidFill>
                <a:schemeClr val="dk1"/>
              </a:solidFill>
              <a:latin typeface="Bai Jamjuree Light"/>
              <a:ea typeface="Bai Jamjuree Light"/>
              <a:cs typeface="Bai Jamjuree Light"/>
              <a:sym typeface="Bai Jamjuree Light"/>
            </a:endParaRPr>
          </a:p>
        </p:txBody>
      </p:sp>
      <p:sp>
        <p:nvSpPr>
          <p:cNvPr id="286" name="Google Shape;286;p31"/>
          <p:cNvSpPr txBox="1"/>
          <p:nvPr/>
        </p:nvSpPr>
        <p:spPr>
          <a:xfrm>
            <a:off x="331950" y="1424900"/>
            <a:ext cx="2592300" cy="3042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5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Milestone 1 : </a:t>
            </a:r>
            <a:endParaRPr sz="15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nl" sz="15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Setup basic </a:t>
            </a:r>
            <a:br>
              <a:rPr b="1" lang="nl" sz="15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b="1" lang="nl" sz="15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branded portal</a:t>
            </a:r>
            <a:br>
              <a:rPr b="1" lang="nl" sz="15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endParaRPr sz="500">
              <a:solidFill>
                <a:schemeClr val="lt1"/>
              </a:solidFill>
              <a:latin typeface="Bai Jamjuree Light"/>
              <a:ea typeface="Bai Jamjuree Light"/>
              <a:cs typeface="Bai Jamjuree Light"/>
              <a:sym typeface="Bai Jamjuree Light"/>
            </a:endParaRPr>
          </a:p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1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1. Set-up portal in your look-and-feel</a:t>
            </a:r>
            <a:endParaRPr sz="11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1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2. </a:t>
            </a:r>
            <a:r>
              <a:rPr lang="nl" sz="11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Add users and configure access</a:t>
            </a:r>
            <a:endParaRPr sz="11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1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3. Configure domain, email and security settings.</a:t>
            </a:r>
            <a:endParaRPr sz="11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br>
              <a:rPr lang="nl" sz="11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endParaRPr sz="11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 sz="9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</p:txBody>
      </p:sp>
      <p:sp>
        <p:nvSpPr>
          <p:cNvPr id="287" name="Google Shape;287;p31"/>
          <p:cNvSpPr txBox="1"/>
          <p:nvPr/>
        </p:nvSpPr>
        <p:spPr>
          <a:xfrm>
            <a:off x="3146850" y="1424900"/>
            <a:ext cx="2734200" cy="3640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5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Milestone 2 : </a:t>
            </a:r>
            <a:endParaRPr sz="15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nl" sz="15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Configure environments </a:t>
            </a:r>
            <a:br>
              <a:rPr b="1" lang="nl" sz="15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b="1" lang="nl" sz="15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&amp; automation</a:t>
            </a:r>
            <a:endParaRPr b="1" sz="10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1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1. </a:t>
            </a:r>
            <a:r>
              <a:rPr lang="nl" sz="11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Configure</a:t>
            </a:r>
            <a:r>
              <a:rPr b="1" lang="nl" sz="11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 </a:t>
            </a:r>
            <a:r>
              <a:rPr lang="nl" sz="11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portal data structure</a:t>
            </a:r>
            <a:endParaRPr sz="11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1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2. Setup automation processes</a:t>
            </a:r>
            <a:br>
              <a:rPr lang="nl" sz="11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lang="nl" sz="11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3. Testing with first project data</a:t>
            </a:r>
            <a:endParaRPr sz="11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1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4. Basic training for usage, configuration and dashboard.</a:t>
            </a:r>
            <a:br>
              <a:rPr lang="nl" sz="11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endParaRPr b="1" i="1" sz="11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 sz="9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11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12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sz="12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</p:txBody>
      </p:sp>
      <p:sp>
        <p:nvSpPr>
          <p:cNvPr id="288" name="Google Shape;288;p31"/>
          <p:cNvSpPr txBox="1"/>
          <p:nvPr/>
        </p:nvSpPr>
        <p:spPr>
          <a:xfrm>
            <a:off x="5961450" y="1463100"/>
            <a:ext cx="2546100" cy="30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5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Milestone 3 : </a:t>
            </a:r>
            <a:endParaRPr sz="15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nl" sz="15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Testing </a:t>
            </a:r>
            <a:br>
              <a:rPr b="1" lang="nl" sz="15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b="1" lang="nl" sz="15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&amp; customization</a:t>
            </a:r>
            <a:br>
              <a:rPr b="1" lang="nl" sz="15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endParaRPr sz="11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1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1. Testing and adding customization</a:t>
            </a:r>
            <a:endParaRPr sz="11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1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2. Translate the portal</a:t>
            </a:r>
            <a:br>
              <a:rPr lang="nl" sz="11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lang="nl" sz="11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3. Add data</a:t>
            </a:r>
            <a:endParaRPr sz="11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11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9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12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sz="12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3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780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p32"/>
          <p:cNvSpPr/>
          <p:nvPr/>
        </p:nvSpPr>
        <p:spPr>
          <a:xfrm>
            <a:off x="0" y="0"/>
            <a:ext cx="9144000" cy="986700"/>
          </a:xfrm>
          <a:prstGeom prst="rect">
            <a:avLst/>
          </a:prstGeom>
          <a:solidFill>
            <a:srgbClr val="A800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5" name="Google Shape;295;p32"/>
          <p:cNvSpPr txBox="1"/>
          <p:nvPr/>
        </p:nvSpPr>
        <p:spPr>
          <a:xfrm>
            <a:off x="331950" y="277850"/>
            <a:ext cx="7935900" cy="708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lang="nl" sz="2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Milestones </a:t>
            </a:r>
            <a:r>
              <a:rPr lang="nl" sz="2000">
                <a:solidFill>
                  <a:schemeClr val="lt1"/>
                </a:solidFill>
                <a:latin typeface="Bai Jamjuree Light"/>
                <a:ea typeface="Bai Jamjuree Light"/>
                <a:cs typeface="Bai Jamjuree Light"/>
                <a:sym typeface="Bai Jamjuree Light"/>
              </a:rPr>
              <a:t>|</a:t>
            </a:r>
            <a:r>
              <a:rPr b="1" lang="nl" sz="2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 </a:t>
            </a:r>
            <a:r>
              <a:rPr b="1" lang="nl" sz="2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Specification</a:t>
            </a:r>
            <a:r>
              <a:rPr b="1" lang="nl" sz="2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 of requirements</a:t>
            </a:r>
            <a:br>
              <a:rPr b="1" lang="nl" sz="2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endParaRPr sz="2000">
              <a:solidFill>
                <a:schemeClr val="lt1"/>
              </a:solidFill>
              <a:latin typeface="Bai Jamjuree Light"/>
              <a:ea typeface="Bai Jamjuree Light"/>
              <a:cs typeface="Bai Jamjuree Light"/>
              <a:sym typeface="Bai Jamjuree Light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sz="2000">
              <a:solidFill>
                <a:schemeClr val="lt1"/>
              </a:solidFill>
              <a:latin typeface="Bai Jamjuree Light"/>
              <a:ea typeface="Bai Jamjuree Light"/>
              <a:cs typeface="Bai Jamjuree Light"/>
              <a:sym typeface="Bai Jamjuree Light"/>
            </a:endParaRPr>
          </a:p>
        </p:txBody>
      </p:sp>
      <p:sp>
        <p:nvSpPr>
          <p:cNvPr id="296" name="Google Shape;296;p32"/>
          <p:cNvSpPr txBox="1"/>
          <p:nvPr/>
        </p:nvSpPr>
        <p:spPr>
          <a:xfrm>
            <a:off x="331950" y="1177250"/>
            <a:ext cx="2876700" cy="3042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5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Milestone 1 : </a:t>
            </a:r>
            <a:endParaRPr sz="15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nl" sz="15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Setup basic </a:t>
            </a:r>
            <a:br>
              <a:rPr b="1" lang="nl" sz="15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b="1" lang="nl" sz="15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branded portal</a:t>
            </a:r>
            <a:br>
              <a:rPr b="1" lang="nl" sz="15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lang="nl" sz="11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Duration:  2 weeks, after project kick-off</a:t>
            </a:r>
            <a:br>
              <a:rPr lang="nl" sz="11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br>
              <a:rPr lang="nl" sz="11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b="1" lang="nl" sz="11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Requirements from client:</a:t>
            </a:r>
            <a:br>
              <a:rPr lang="nl" sz="11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lang="nl" sz="11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- Look and feel guidelines</a:t>
            </a:r>
            <a:br>
              <a:rPr lang="nl" sz="11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lang="nl" sz="11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- Preference for a domain</a:t>
            </a:r>
            <a:endParaRPr sz="11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1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- User info to access the portal</a:t>
            </a:r>
            <a:endParaRPr sz="11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br>
              <a:rPr lang="nl" sz="11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b="1" lang="nl" sz="11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Responsible: </a:t>
            </a:r>
            <a:br>
              <a:rPr b="1" lang="nl" sz="11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lang="nl" sz="11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- Kick-off: Rikx &amp; Get Prooved - Configuration: Get Prooved</a:t>
            </a:r>
            <a:endParaRPr sz="11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</p:txBody>
      </p:sp>
      <p:sp>
        <p:nvSpPr>
          <p:cNvPr id="297" name="Google Shape;297;p32"/>
          <p:cNvSpPr txBox="1"/>
          <p:nvPr/>
        </p:nvSpPr>
        <p:spPr>
          <a:xfrm>
            <a:off x="3208625" y="1177250"/>
            <a:ext cx="2734200" cy="38064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5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Milestone 2 : </a:t>
            </a:r>
            <a:endParaRPr sz="15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nl" sz="15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Configure environments </a:t>
            </a:r>
            <a:br>
              <a:rPr b="1" lang="nl" sz="15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b="1" lang="nl" sz="15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&amp; automation</a:t>
            </a:r>
            <a:br>
              <a:rPr b="1" lang="nl" sz="15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lang="nl" sz="11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Duration: 2 - 4 weeks</a:t>
            </a:r>
            <a:endParaRPr sz="11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br>
              <a:rPr lang="nl" sz="11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b="1" lang="nl" sz="11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Requirements from client:</a:t>
            </a:r>
            <a:br>
              <a:rPr lang="nl" sz="11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lang="nl" sz="11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- Availability for min of </a:t>
            </a:r>
            <a:r>
              <a:rPr lang="nl" sz="11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2</a:t>
            </a:r>
            <a:r>
              <a:rPr lang="nl" sz="11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 process specification sessions</a:t>
            </a:r>
            <a:br>
              <a:rPr lang="nl" sz="11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lang="nl" sz="11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- First project data for testing</a:t>
            </a:r>
            <a:br>
              <a:rPr lang="nl" sz="11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lang="nl" sz="11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- Capacity for the first test round</a:t>
            </a:r>
            <a:endParaRPr sz="11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11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- Creating basic content for website</a:t>
            </a:r>
            <a:br>
              <a:rPr lang="nl" sz="11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b="1" lang="nl" sz="11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Responsible: </a:t>
            </a:r>
            <a:br>
              <a:rPr b="1" lang="nl" sz="11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lang="nl" sz="11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- Information gathering: Rikx &amp; Client</a:t>
            </a:r>
            <a:endParaRPr b="1" sz="11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1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- Configuration: Get Prooved</a:t>
            </a:r>
            <a:br>
              <a:rPr lang="nl" sz="11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br>
              <a:rPr lang="nl" sz="11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endParaRPr sz="11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11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12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sz="12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</p:txBody>
      </p:sp>
      <p:sp>
        <p:nvSpPr>
          <p:cNvPr id="298" name="Google Shape;298;p32"/>
          <p:cNvSpPr txBox="1"/>
          <p:nvPr/>
        </p:nvSpPr>
        <p:spPr>
          <a:xfrm>
            <a:off x="6085275" y="1151600"/>
            <a:ext cx="2677800" cy="39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5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Milestone 3 : </a:t>
            </a:r>
            <a:endParaRPr sz="15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nl" sz="15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Testing </a:t>
            </a:r>
            <a:br>
              <a:rPr b="1" lang="nl" sz="15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b="1" lang="nl" sz="15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&amp; customization</a:t>
            </a:r>
            <a:br>
              <a:rPr b="1" lang="nl" sz="15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lang="nl" sz="11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Duration: 2 - 4 weeks</a:t>
            </a:r>
            <a:endParaRPr sz="11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12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nl" sz="11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Requirements from client:</a:t>
            </a:r>
            <a:br>
              <a:rPr lang="nl" sz="11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lang="nl" sz="11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- Feedback from first test round</a:t>
            </a:r>
            <a:br>
              <a:rPr lang="nl" sz="11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lang="nl" sz="11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- Translations</a:t>
            </a:r>
            <a:br>
              <a:rPr lang="nl" sz="11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lang="nl" sz="11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- Portal data</a:t>
            </a:r>
            <a:br>
              <a:rPr lang="nl" sz="11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br>
              <a:rPr lang="nl" sz="11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b="1" lang="nl" sz="11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Responsible: </a:t>
            </a:r>
            <a:br>
              <a:rPr b="1" lang="nl" sz="11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lang="nl" sz="11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- Translations: Get Prooved</a:t>
            </a:r>
            <a:br>
              <a:rPr lang="nl" sz="11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lang="nl" sz="11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- Customization: Rikx &amp; Get Prooved</a:t>
            </a:r>
            <a:br>
              <a:rPr lang="nl" sz="11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lang="nl" sz="11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- Adding data: Rikx &amp; Client</a:t>
            </a:r>
            <a:endParaRPr sz="12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3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2600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4" name="Google Shape;304;p33"/>
          <p:cNvSpPr/>
          <p:nvPr/>
        </p:nvSpPr>
        <p:spPr>
          <a:xfrm>
            <a:off x="0" y="0"/>
            <a:ext cx="9144000" cy="1193700"/>
          </a:xfrm>
          <a:prstGeom prst="rect">
            <a:avLst/>
          </a:prstGeom>
          <a:solidFill>
            <a:srgbClr val="26DA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5" name="Google Shape;305;p33"/>
          <p:cNvSpPr txBox="1"/>
          <p:nvPr/>
        </p:nvSpPr>
        <p:spPr>
          <a:xfrm>
            <a:off x="331950" y="163550"/>
            <a:ext cx="8253900" cy="708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lang="nl" sz="2000">
                <a:solidFill>
                  <a:srgbClr val="FF780C"/>
                </a:solidFill>
                <a:latin typeface="Bai Jamjuree"/>
                <a:ea typeface="Bai Jamjuree"/>
                <a:cs typeface="Bai Jamjuree"/>
                <a:sym typeface="Bai Jamjuree"/>
              </a:rPr>
              <a:t>Module 6: Measure impact, process map</a:t>
            </a:r>
            <a:br>
              <a:rPr b="1" lang="nl" sz="2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b="1" lang="nl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The impact platform helps impact makers prove and increase their impact in 4 steps:</a:t>
            </a:r>
            <a:endParaRPr sz="2500">
              <a:solidFill>
                <a:schemeClr val="lt1"/>
              </a:solidFill>
              <a:highlight>
                <a:srgbClr val="FFF2CC"/>
              </a:highlight>
              <a:latin typeface="Bai Jamjuree Light"/>
              <a:ea typeface="Bai Jamjuree Light"/>
              <a:cs typeface="Bai Jamjuree Light"/>
              <a:sym typeface="Bai Jamjuree Light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sz="2000">
              <a:solidFill>
                <a:schemeClr val="lt1"/>
              </a:solidFill>
              <a:latin typeface="Bai Jamjuree Light"/>
              <a:ea typeface="Bai Jamjuree Light"/>
              <a:cs typeface="Bai Jamjuree Light"/>
              <a:sym typeface="Bai Jamjuree Light"/>
            </a:endParaRPr>
          </a:p>
        </p:txBody>
      </p:sp>
      <p:sp>
        <p:nvSpPr>
          <p:cNvPr id="306" name="Google Shape;306;p33"/>
          <p:cNvSpPr txBox="1"/>
          <p:nvPr/>
        </p:nvSpPr>
        <p:spPr>
          <a:xfrm>
            <a:off x="212500" y="3134175"/>
            <a:ext cx="2062500" cy="19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b="1"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b="1"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Step 1. We start with stream-</a:t>
            </a:r>
            <a:endParaRPr b="1" sz="10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lining the organisation</a:t>
            </a:r>
            <a:endParaRPr b="1" sz="11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br>
              <a:rPr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endParaRPr sz="10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nl" sz="9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A</a:t>
            </a:r>
            <a:r>
              <a:rPr lang="nl" sz="9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. The daily processes of your organisation all in one environment</a:t>
            </a:r>
            <a:br>
              <a:rPr lang="nl" sz="9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b="1" lang="nl" sz="9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B.</a:t>
            </a:r>
            <a:r>
              <a:rPr lang="nl" sz="9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 Smart automations to stimulate collaboration</a:t>
            </a:r>
            <a:br>
              <a:rPr lang="nl" sz="9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b="1" lang="nl" sz="9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C.</a:t>
            </a:r>
            <a:r>
              <a:rPr lang="nl" sz="9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 Powerful report to learn and improve efficiency</a:t>
            </a:r>
            <a:endParaRPr sz="8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</p:txBody>
      </p:sp>
      <p:sp>
        <p:nvSpPr>
          <p:cNvPr id="307" name="Google Shape;307;p33"/>
          <p:cNvSpPr txBox="1"/>
          <p:nvPr/>
        </p:nvSpPr>
        <p:spPr>
          <a:xfrm>
            <a:off x="2476900" y="3124250"/>
            <a:ext cx="2062500" cy="16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nl" sz="10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Step 2. Identify and create your unique “Getprooved impact measure plan”</a:t>
            </a:r>
            <a:endParaRPr sz="11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nl" sz="9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A.</a:t>
            </a:r>
            <a:r>
              <a:rPr lang="nl" sz="9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 Clarify your organisation goal and how to measure effectiveness</a:t>
            </a:r>
            <a:br>
              <a:rPr lang="nl" sz="9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b="1" lang="nl" sz="9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B. </a:t>
            </a:r>
            <a:r>
              <a:rPr lang="nl" sz="9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Implement “Impact measuring tools” in your primary processes</a:t>
            </a:r>
            <a:br>
              <a:rPr lang="nl" sz="9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endParaRPr sz="9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</p:txBody>
      </p:sp>
      <p:sp>
        <p:nvSpPr>
          <p:cNvPr id="308" name="Google Shape;308;p33"/>
          <p:cNvSpPr txBox="1"/>
          <p:nvPr/>
        </p:nvSpPr>
        <p:spPr>
          <a:xfrm>
            <a:off x="4741325" y="3162025"/>
            <a:ext cx="1987500" cy="189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nl" sz="10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Step 3. Use smart data collection</a:t>
            </a:r>
            <a:endParaRPr sz="11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sz="10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nl"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nl" sz="9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to continue planning and executing your daily activities and gain insight into which activities lead to which results.</a:t>
            </a:r>
            <a:br>
              <a:rPr lang="nl" sz="9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br>
              <a:rPr lang="nl" sz="9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endParaRPr sz="9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</p:txBody>
      </p:sp>
      <p:sp>
        <p:nvSpPr>
          <p:cNvPr id="309" name="Google Shape;309;p33"/>
          <p:cNvSpPr txBox="1"/>
          <p:nvPr/>
        </p:nvSpPr>
        <p:spPr>
          <a:xfrm>
            <a:off x="6869000" y="3134175"/>
            <a:ext cx="2062500" cy="19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nl" sz="10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 Step 4. Prove the effectiveness of your activities with the results</a:t>
            </a:r>
            <a:endParaRPr sz="11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-1968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sz="10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nl" sz="9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A</a:t>
            </a:r>
            <a:r>
              <a:rPr lang="nl" sz="9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. This ‘Theory of change’ will be made visible in your own impact report</a:t>
            </a:r>
            <a:br>
              <a:rPr lang="nl" sz="9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</a:br>
            <a:r>
              <a:rPr b="1" lang="nl" sz="9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B.</a:t>
            </a:r>
            <a:r>
              <a:rPr lang="nl" sz="900">
                <a:solidFill>
                  <a:schemeClr val="lt1"/>
                </a:solidFill>
                <a:latin typeface="Bai Jamjuree"/>
                <a:ea typeface="Bai Jamjuree"/>
                <a:cs typeface="Bai Jamjuree"/>
                <a:sym typeface="Bai Jamjuree"/>
              </a:rPr>
              <a:t> This is the starting point of a follow-up cycle of improvement</a:t>
            </a:r>
            <a:br>
              <a:rPr lang="nl" sz="900">
                <a:solidFill>
                  <a:schemeClr val="lt1"/>
                </a:solidFill>
                <a:highlight>
                  <a:srgbClr val="FFF2CC"/>
                </a:highlight>
                <a:latin typeface="Bai Jamjuree"/>
                <a:ea typeface="Bai Jamjuree"/>
                <a:cs typeface="Bai Jamjuree"/>
                <a:sym typeface="Bai Jamjuree"/>
              </a:rPr>
            </a:br>
            <a:endParaRPr sz="900">
              <a:solidFill>
                <a:schemeClr val="lt1"/>
              </a:solidFill>
              <a:highlight>
                <a:srgbClr val="FFF2CC"/>
              </a:highlight>
              <a:latin typeface="Bai Jamjuree"/>
              <a:ea typeface="Bai Jamjuree"/>
              <a:cs typeface="Bai Jamjuree"/>
              <a:sym typeface="Bai Jamjuree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lt1"/>
              </a:solidFill>
              <a:latin typeface="Bai Jamjuree"/>
              <a:ea typeface="Bai Jamjuree"/>
              <a:cs typeface="Bai Jamjuree"/>
              <a:sym typeface="Bai Jamjuree"/>
            </a:endParaRPr>
          </a:p>
        </p:txBody>
      </p:sp>
      <p:cxnSp>
        <p:nvCxnSpPr>
          <p:cNvPr id="310" name="Google Shape;310;p33"/>
          <p:cNvCxnSpPr/>
          <p:nvPr/>
        </p:nvCxnSpPr>
        <p:spPr>
          <a:xfrm flipH="1" rot="10800000">
            <a:off x="2100950" y="2352325"/>
            <a:ext cx="468300" cy="1200"/>
          </a:xfrm>
          <a:prstGeom prst="straightConnector1">
            <a:avLst/>
          </a:prstGeom>
          <a:noFill/>
          <a:ln cap="flat" cmpd="sng" w="19050">
            <a:solidFill>
              <a:srgbClr val="26DAFF"/>
            </a:solidFill>
            <a:prstDash val="solid"/>
            <a:round/>
            <a:headEnd len="med" w="med" type="none"/>
            <a:tailEnd len="med" w="med" type="oval"/>
          </a:ln>
        </p:spPr>
      </p:cxnSp>
      <p:cxnSp>
        <p:nvCxnSpPr>
          <p:cNvPr id="311" name="Google Shape;311;p33"/>
          <p:cNvCxnSpPr/>
          <p:nvPr/>
        </p:nvCxnSpPr>
        <p:spPr>
          <a:xfrm>
            <a:off x="4366802" y="2352463"/>
            <a:ext cx="516000" cy="0"/>
          </a:xfrm>
          <a:prstGeom prst="straightConnector1">
            <a:avLst/>
          </a:prstGeom>
          <a:noFill/>
          <a:ln cap="flat" cmpd="sng" w="19050">
            <a:solidFill>
              <a:srgbClr val="26DAFF"/>
            </a:solidFill>
            <a:prstDash val="solid"/>
            <a:round/>
            <a:headEnd len="med" w="med" type="none"/>
            <a:tailEnd len="med" w="med" type="oval"/>
          </a:ln>
        </p:spPr>
      </p:cxnSp>
      <p:cxnSp>
        <p:nvCxnSpPr>
          <p:cNvPr id="312" name="Google Shape;312;p33"/>
          <p:cNvCxnSpPr/>
          <p:nvPr/>
        </p:nvCxnSpPr>
        <p:spPr>
          <a:xfrm>
            <a:off x="6532296" y="2352463"/>
            <a:ext cx="516300" cy="0"/>
          </a:xfrm>
          <a:prstGeom prst="straightConnector1">
            <a:avLst/>
          </a:prstGeom>
          <a:noFill/>
          <a:ln cap="flat" cmpd="sng" w="19050">
            <a:solidFill>
              <a:srgbClr val="26DAFF"/>
            </a:solidFill>
            <a:prstDash val="solid"/>
            <a:round/>
            <a:headEnd len="med" w="med" type="none"/>
            <a:tailEnd len="med" w="med" type="oval"/>
          </a:ln>
        </p:spPr>
      </p:cxnSp>
      <p:grpSp>
        <p:nvGrpSpPr>
          <p:cNvPr id="313" name="Google Shape;313;p33"/>
          <p:cNvGrpSpPr/>
          <p:nvPr/>
        </p:nvGrpSpPr>
        <p:grpSpPr>
          <a:xfrm>
            <a:off x="5034458" y="2007232"/>
            <a:ext cx="1346169" cy="776576"/>
            <a:chOff x="1189800" y="1475546"/>
            <a:chExt cx="5483377" cy="3137679"/>
          </a:xfrm>
        </p:grpSpPr>
        <p:pic>
          <p:nvPicPr>
            <p:cNvPr id="314" name="Google Shape;314;p33"/>
            <p:cNvPicPr preferRelativeResize="0"/>
            <p:nvPr/>
          </p:nvPicPr>
          <p:blipFill rotWithShape="1">
            <a:blip r:embed="rId3">
              <a:alphaModFix/>
            </a:blip>
            <a:srcRect b="0" l="0" r="15775" t="0"/>
            <a:stretch/>
          </p:blipFill>
          <p:spPr>
            <a:xfrm>
              <a:off x="1189800" y="1475550"/>
              <a:ext cx="5483377" cy="31376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5" name="Google Shape;315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998597" y="1475546"/>
              <a:ext cx="3674579" cy="3137677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16" name="Google Shape;316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200275" y="2020512"/>
            <a:ext cx="1346176" cy="750003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3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738239" y="1995701"/>
            <a:ext cx="1459574" cy="799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p3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31939" y="2020501"/>
            <a:ext cx="1459574" cy="799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3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082203" y="2127437"/>
            <a:ext cx="771625" cy="53615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